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slides/slide308.xml" ContentType="application/vnd.openxmlformats-officedocument.presentationml.slide+xml"/>
  <Override PartName="/ppt/slides/slide319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344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33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00.xml" ContentType="application/vnd.openxmlformats-officedocument.presentationml.slide+xml"/>
  <Override PartName="/ppt/slides/slide311.xml" ContentType="application/vnd.openxmlformats-officedocument.presentationml.slide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327.xml" ContentType="application/vnd.openxmlformats-officedocument.presentationml.slide+xml"/>
  <Override PartName="/ppt/slides/slide338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57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21.xml" ContentType="application/vnd.openxmlformats-officedocument.presentationml.slide+xml"/>
  <Override PartName="/ppt/slides/slide350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presProps" Target="presProps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350" Type="http://schemas.openxmlformats.org/officeDocument/2006/relationships/slide" Target="slides/slide349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viewProps" Target="viewProps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theme" Target="theme/theme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tableStyles" Target="tableStyle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315199" y="21031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012685" y="160781"/>
            <a:ext cx="2071370" cy="417830"/>
          </a:xfrm>
          <a:custGeom>
            <a:avLst/>
            <a:gdLst/>
            <a:ahLst/>
            <a:cxnLst/>
            <a:rect l="l" t="t" r="r" b="b"/>
            <a:pathLst>
              <a:path w="2071370" h="417830">
                <a:moveTo>
                  <a:pt x="2071116" y="0"/>
                </a:moveTo>
                <a:lnTo>
                  <a:pt x="0" y="0"/>
                </a:lnTo>
                <a:lnTo>
                  <a:pt x="0" y="417575"/>
                </a:lnTo>
                <a:lnTo>
                  <a:pt x="2071116" y="417575"/>
                </a:lnTo>
                <a:lnTo>
                  <a:pt x="2071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012685" y="160781"/>
            <a:ext cx="2071370" cy="417830"/>
          </a:xfrm>
          <a:custGeom>
            <a:avLst/>
            <a:gdLst/>
            <a:ahLst/>
            <a:cxnLst/>
            <a:rect l="l" t="t" r="r" b="b"/>
            <a:pathLst>
              <a:path w="2071370" h="417830">
                <a:moveTo>
                  <a:pt x="0" y="417575"/>
                </a:moveTo>
                <a:lnTo>
                  <a:pt x="2071116" y="417575"/>
                </a:lnTo>
                <a:lnTo>
                  <a:pt x="2071116" y="0"/>
                </a:lnTo>
                <a:lnTo>
                  <a:pt x="0" y="0"/>
                </a:lnTo>
                <a:lnTo>
                  <a:pt x="0" y="417575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6056" y="203708"/>
            <a:ext cx="8031886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E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E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E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315199" y="21031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012685" y="160781"/>
            <a:ext cx="2071370" cy="417830"/>
          </a:xfrm>
          <a:custGeom>
            <a:avLst/>
            <a:gdLst/>
            <a:ahLst/>
            <a:cxnLst/>
            <a:rect l="l" t="t" r="r" b="b"/>
            <a:pathLst>
              <a:path w="2071370" h="417830">
                <a:moveTo>
                  <a:pt x="2071116" y="0"/>
                </a:moveTo>
                <a:lnTo>
                  <a:pt x="0" y="0"/>
                </a:lnTo>
                <a:lnTo>
                  <a:pt x="0" y="417575"/>
                </a:lnTo>
                <a:lnTo>
                  <a:pt x="2071116" y="417575"/>
                </a:lnTo>
                <a:lnTo>
                  <a:pt x="2071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012685" y="160781"/>
            <a:ext cx="2071370" cy="417830"/>
          </a:xfrm>
          <a:custGeom>
            <a:avLst/>
            <a:gdLst/>
            <a:ahLst/>
            <a:cxnLst/>
            <a:rect l="l" t="t" r="r" b="b"/>
            <a:pathLst>
              <a:path w="2071370" h="417830">
                <a:moveTo>
                  <a:pt x="0" y="417575"/>
                </a:moveTo>
                <a:lnTo>
                  <a:pt x="2071116" y="417575"/>
                </a:lnTo>
                <a:lnTo>
                  <a:pt x="2071116" y="0"/>
                </a:lnTo>
                <a:lnTo>
                  <a:pt x="0" y="0"/>
                </a:lnTo>
                <a:lnTo>
                  <a:pt x="0" y="417575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E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315200" y="210312"/>
            <a:ext cx="1716024" cy="344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013448" y="161544"/>
            <a:ext cx="2069464" cy="417830"/>
          </a:xfrm>
          <a:custGeom>
            <a:avLst/>
            <a:gdLst/>
            <a:ahLst/>
            <a:cxnLst/>
            <a:rect l="l" t="t" r="r" b="b"/>
            <a:pathLst>
              <a:path w="2069465" h="417830">
                <a:moveTo>
                  <a:pt x="2069083" y="0"/>
                </a:moveTo>
                <a:lnTo>
                  <a:pt x="0" y="0"/>
                </a:lnTo>
                <a:lnTo>
                  <a:pt x="0" y="417322"/>
                </a:lnTo>
                <a:lnTo>
                  <a:pt x="2069083" y="417322"/>
                </a:lnTo>
                <a:lnTo>
                  <a:pt x="20690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013448" y="161544"/>
            <a:ext cx="2069464" cy="417830"/>
          </a:xfrm>
          <a:custGeom>
            <a:avLst/>
            <a:gdLst/>
            <a:ahLst/>
            <a:cxnLst/>
            <a:rect l="l" t="t" r="r" b="b"/>
            <a:pathLst>
              <a:path w="2069465" h="417830">
                <a:moveTo>
                  <a:pt x="0" y="417322"/>
                </a:moveTo>
                <a:lnTo>
                  <a:pt x="2069083" y="417322"/>
                </a:lnTo>
                <a:lnTo>
                  <a:pt x="2069083" y="0"/>
                </a:lnTo>
                <a:lnTo>
                  <a:pt x="0" y="0"/>
                </a:lnTo>
                <a:lnTo>
                  <a:pt x="0" y="417322"/>
                </a:lnTo>
                <a:close/>
              </a:path>
            </a:pathLst>
          </a:custGeom>
          <a:ln w="2438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E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6056" y="237236"/>
            <a:ext cx="8031886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866394"/>
            <a:ext cx="8072119" cy="358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40014" y="4796969"/>
            <a:ext cx="727709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182" y="4831412"/>
            <a:ext cx="717550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6E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9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9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9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6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6.jpeg"/><Relationship Id="rId5" Type="http://schemas.openxmlformats.org/officeDocument/2006/relationships/image" Target="../media/image31.png"/><Relationship Id="rId10" Type="http://schemas.openxmlformats.org/officeDocument/2006/relationships/image" Target="../media/image9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7.jpe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9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8.jpeg"/><Relationship Id="rId5" Type="http://schemas.openxmlformats.org/officeDocument/2006/relationships/image" Target="../media/image31.png"/><Relationship Id="rId10" Type="http://schemas.openxmlformats.org/officeDocument/2006/relationships/image" Target="../media/image9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5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jpe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jpe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jpe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jpe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jpe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9.jpeg"/><Relationship Id="rId5" Type="http://schemas.openxmlformats.org/officeDocument/2006/relationships/image" Target="../media/image31.png"/><Relationship Id="rId10" Type="http://schemas.openxmlformats.org/officeDocument/2006/relationships/image" Target="../media/image9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jpe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jpe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jpe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jpe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40.jpeg"/><Relationship Id="rId5" Type="http://schemas.openxmlformats.org/officeDocument/2006/relationships/image" Target="../media/image31.png"/><Relationship Id="rId10" Type="http://schemas.openxmlformats.org/officeDocument/2006/relationships/image" Target="../media/image9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jpe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jpe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jpe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jpe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jpe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41.jpeg"/><Relationship Id="rId5" Type="http://schemas.openxmlformats.org/officeDocument/2006/relationships/image" Target="../media/image31.png"/><Relationship Id="rId10" Type="http://schemas.openxmlformats.org/officeDocument/2006/relationships/image" Target="../media/image9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4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eg"/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eg"/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jpeg"/><Relationship Id="rId4" Type="http://schemas.openxmlformats.org/officeDocument/2006/relationships/image" Target="../media/image9.jpe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eg"/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jpeg"/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9.jpe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jpeg"/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eg"/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4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eg"/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jpeg"/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jpeg"/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jpeg"/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4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jpeg"/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eg"/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jpeg"/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5.png"/><Relationship Id="rId4" Type="http://schemas.openxmlformats.org/officeDocument/2006/relationships/image" Target="../media/image344.jpe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eg"/><Relationship Id="rId4" Type="http://schemas.openxmlformats.org/officeDocument/2006/relationships/image" Target="../media/image9.jpe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jpeg"/><Relationship Id="rId1" Type="http://schemas.openxmlformats.org/officeDocument/2006/relationships/slideLayout" Target="../slideLayouts/slideLayout4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jpeg"/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jpeg"/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jpeg"/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jpeg"/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eg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4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jpeg"/><Relationship Id="rId4" Type="http://schemas.openxmlformats.org/officeDocument/2006/relationships/image" Target="../media/image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jpeg"/><Relationship Id="rId4" Type="http://schemas.openxmlformats.org/officeDocument/2006/relationships/image" Target="../media/image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jpeg"/><Relationship Id="rId4" Type="http://schemas.openxmlformats.org/officeDocument/2006/relationships/image" Target="../media/image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jpeg"/><Relationship Id="rId4" Type="http://schemas.openxmlformats.org/officeDocument/2006/relationships/image" Target="../media/image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jpeg"/><Relationship Id="rId4" Type="http://schemas.openxmlformats.org/officeDocument/2006/relationships/image" Target="../media/image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jpeg"/><Relationship Id="rId4" Type="http://schemas.openxmlformats.org/officeDocument/2006/relationships/image" Target="../media/image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jpeg"/><Relationship Id="rId4" Type="http://schemas.openxmlformats.org/officeDocument/2006/relationships/image" Target="../media/image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jpeg"/><Relationship Id="rId4" Type="http://schemas.openxmlformats.org/officeDocument/2006/relationships/image" Target="../media/image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jpeg"/><Relationship Id="rId4" Type="http://schemas.openxmlformats.org/officeDocument/2006/relationships/image" Target="../media/image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eg"/><Relationship Id="rId4" Type="http://schemas.openxmlformats.org/officeDocument/2006/relationships/image" Target="../media/image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jpeg"/><Relationship Id="rId4" Type="http://schemas.openxmlformats.org/officeDocument/2006/relationships/image" Target="../media/image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jpeg"/><Relationship Id="rId4" Type="http://schemas.openxmlformats.org/officeDocument/2006/relationships/image" Target="../media/image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jpeg"/><Relationship Id="rId4" Type="http://schemas.openxmlformats.org/officeDocument/2006/relationships/image" Target="../media/image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jpeg"/><Relationship Id="rId4" Type="http://schemas.openxmlformats.org/officeDocument/2006/relationships/image" Target="../media/image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jpeg"/><Relationship Id="rId4" Type="http://schemas.openxmlformats.org/officeDocument/2006/relationships/image" Target="../media/image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jpeg"/><Relationship Id="rId4" Type="http://schemas.openxmlformats.org/officeDocument/2006/relationships/image" Target="../media/image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jpeg"/><Relationship Id="rId4" Type="http://schemas.openxmlformats.org/officeDocument/2006/relationships/image" Target="../media/image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jpeg"/><Relationship Id="rId4" Type="http://schemas.openxmlformats.org/officeDocument/2006/relationships/image" Target="../media/image9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jpeg"/><Relationship Id="rId4" Type="http://schemas.openxmlformats.org/officeDocument/2006/relationships/image" Target="../media/image9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79391"/>
            <a:ext cx="9143999" cy="864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38070" y="3140202"/>
            <a:ext cx="53663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494915" algn="l"/>
              </a:tabLst>
            </a:pP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P r </a:t>
            </a:r>
            <a:r>
              <a:rPr sz="2100" spc="-5" dirty="0">
                <a:solidFill>
                  <a:srgbClr val="242424"/>
                </a:solidFill>
                <a:latin typeface="Arial"/>
                <a:cs typeface="Arial"/>
              </a:rPr>
              <a:t>o g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r </a:t>
            </a:r>
            <a:r>
              <a:rPr sz="2100" spc="-5" dirty="0">
                <a:solidFill>
                  <a:srgbClr val="242424"/>
                </a:solidFill>
                <a:latin typeface="Arial"/>
                <a:cs typeface="Arial"/>
              </a:rPr>
              <a:t>a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m m </a:t>
            </a:r>
            <a:r>
              <a:rPr sz="2100" spc="-5" dirty="0">
                <a:solidFill>
                  <a:srgbClr val="242424"/>
                </a:solidFill>
                <a:latin typeface="Arial"/>
                <a:cs typeface="Arial"/>
              </a:rPr>
              <a:t>i</a:t>
            </a:r>
            <a:r>
              <a:rPr sz="2100" spc="-3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242424"/>
                </a:solidFill>
                <a:latin typeface="Arial"/>
                <a:cs typeface="Arial"/>
              </a:rPr>
              <a:t>n</a:t>
            </a:r>
            <a:r>
              <a:rPr sz="2100" spc="-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242424"/>
                </a:solidFill>
                <a:latin typeface="Arial"/>
                <a:cs typeface="Arial"/>
              </a:rPr>
              <a:t>g	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F </a:t>
            </a:r>
            <a:r>
              <a:rPr sz="2100" spc="-5" dirty="0">
                <a:solidFill>
                  <a:srgbClr val="242424"/>
                </a:solidFill>
                <a:latin typeface="Arial"/>
                <a:cs typeface="Arial"/>
              </a:rPr>
              <a:t>o u n d a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t </a:t>
            </a:r>
            <a:r>
              <a:rPr sz="2100" spc="-5" dirty="0">
                <a:solidFill>
                  <a:srgbClr val="242424"/>
                </a:solidFill>
                <a:latin typeface="Arial"/>
                <a:cs typeface="Arial"/>
              </a:rPr>
              <a:t>i o n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W </a:t>
            </a:r>
            <a:r>
              <a:rPr sz="2100" spc="-5" dirty="0">
                <a:solidFill>
                  <a:srgbClr val="242424"/>
                </a:solidFill>
                <a:latin typeface="Arial"/>
                <a:cs typeface="Arial"/>
              </a:rPr>
              <a:t>i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t</a:t>
            </a:r>
            <a:r>
              <a:rPr sz="2100" spc="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242424"/>
                </a:solidFill>
                <a:latin typeface="Arial"/>
                <a:cs typeface="Arial"/>
              </a:rPr>
              <a:t>h</a:t>
            </a:r>
            <a:endParaRPr sz="2100">
              <a:latin typeface="Arial"/>
              <a:cs typeface="Arial"/>
            </a:endParaRPr>
          </a:p>
          <a:p>
            <a:pPr marL="53340" algn="ctr">
              <a:lnSpc>
                <a:spcPct val="100000"/>
              </a:lnSpc>
            </a:pP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P</a:t>
            </a:r>
            <a:r>
              <a:rPr sz="2100" spc="-2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s</a:t>
            </a:r>
            <a:r>
              <a:rPr sz="2100" spc="-2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e</a:t>
            </a:r>
            <a:r>
              <a:rPr sz="2100" spc="-2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u</a:t>
            </a:r>
            <a:r>
              <a:rPr sz="2100" spc="-2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d</a:t>
            </a:r>
            <a:r>
              <a:rPr sz="2100" spc="-2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o</a:t>
            </a:r>
            <a:r>
              <a:rPr sz="2100" spc="-2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c</a:t>
            </a:r>
            <a:r>
              <a:rPr sz="2100" spc="-2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o</a:t>
            </a:r>
            <a:r>
              <a:rPr sz="2100" spc="-2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d</a:t>
            </a:r>
            <a:r>
              <a:rPr sz="2100" spc="-2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242424"/>
                </a:solidFill>
                <a:latin typeface="Arial"/>
                <a:cs typeface="Arial"/>
              </a:rPr>
              <a:t>e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58540" y="711708"/>
            <a:ext cx="2026919" cy="202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0" y="1132332"/>
            <a:ext cx="4751832" cy="3668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74390" y="805108"/>
            <a:ext cx="19875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Q u </a:t>
            </a:r>
            <a:r>
              <a:rPr sz="2500" b="1" spc="-50" dirty="0">
                <a:solidFill>
                  <a:srgbClr val="001F5F"/>
                </a:solidFill>
                <a:latin typeface="Arial"/>
                <a:cs typeface="Arial"/>
              </a:rPr>
              <a:t>est </a:t>
            </a:r>
            <a:r>
              <a:rPr sz="2500" b="1" spc="235" dirty="0">
                <a:solidFill>
                  <a:srgbClr val="001F5F"/>
                </a:solidFill>
                <a:latin typeface="Arial"/>
                <a:cs typeface="Arial"/>
              </a:rPr>
              <a:t>io</a:t>
            </a:r>
            <a:r>
              <a:rPr sz="2500" b="1" spc="-4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n 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99731" y="149352"/>
            <a:ext cx="2098675" cy="443230"/>
            <a:chOff x="6999731" y="149352"/>
            <a:chExt cx="2098675" cy="443230"/>
          </a:xfrm>
        </p:grpSpPr>
        <p:sp>
          <p:nvSpPr>
            <p:cNvPr id="6" name="object 6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1923" y="161544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2072385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72385" y="417322"/>
                  </a:lnTo>
                  <a:lnTo>
                    <a:pt x="2072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2306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0" y="417322"/>
                  </a:moveTo>
                  <a:lnTo>
                    <a:pt x="2072385" y="417322"/>
                  </a:lnTo>
                  <a:lnTo>
                    <a:pt x="2072385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3279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10" dirty="0">
                <a:solidFill>
                  <a:srgbClr val="242424"/>
                </a:solidFill>
              </a:rPr>
              <a:t>Table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409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Contents</a:t>
            </a:r>
            <a:endParaRPr sz="2600"/>
          </a:p>
        </p:txBody>
      </p:sp>
      <p:sp>
        <p:nvSpPr>
          <p:cNvPr id="10" name="object 10"/>
          <p:cNvSpPr/>
          <p:nvPr/>
        </p:nvSpPr>
        <p:spPr>
          <a:xfrm>
            <a:off x="2866644" y="274320"/>
            <a:ext cx="35051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6688" y="246888"/>
            <a:ext cx="62483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7947" y="871728"/>
            <a:ext cx="6745224" cy="3625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860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Maintainable-Example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087" y="780288"/>
            <a:ext cx="5239512" cy="2904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26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860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Maintainable-Example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9976" y="816864"/>
            <a:ext cx="5690616" cy="147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27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345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2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pay-slip(Example-2)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5695" y="670560"/>
            <a:ext cx="5419344" cy="2673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28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345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2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pay-slip(Example-2)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087" y="838200"/>
            <a:ext cx="4892040" cy="1926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29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9298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3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pay-slip-isseus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2480" y="746760"/>
            <a:ext cx="5017008" cy="2407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30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9298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3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pay-slip-isseus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801624"/>
            <a:ext cx="4989576" cy="2657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31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10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3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pay-slip-solution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5591" y="697992"/>
            <a:ext cx="5526024" cy="2712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32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10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3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pay-slip-solution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19" y="935736"/>
            <a:ext cx="4876800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33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10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3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pay-slip-solution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3127" y="810768"/>
            <a:ext cx="4998720" cy="2627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34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10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3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pay-slip-solution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2544" y="957072"/>
            <a:ext cx="4587239" cy="1716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35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0" y="1132332"/>
            <a:ext cx="4751832" cy="3668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74390" y="805108"/>
            <a:ext cx="19875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Q u </a:t>
            </a:r>
            <a:r>
              <a:rPr sz="2500" b="1" spc="-50" dirty="0">
                <a:solidFill>
                  <a:srgbClr val="001F5F"/>
                </a:solidFill>
                <a:latin typeface="Arial"/>
                <a:cs typeface="Arial"/>
              </a:rPr>
              <a:t>est </a:t>
            </a:r>
            <a:r>
              <a:rPr sz="2500" b="1" spc="235" dirty="0">
                <a:solidFill>
                  <a:srgbClr val="001F5F"/>
                </a:solidFill>
                <a:latin typeface="Arial"/>
                <a:cs typeface="Arial"/>
              </a:rPr>
              <a:t>io</a:t>
            </a:r>
            <a:r>
              <a:rPr sz="2500" b="1" spc="-4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n 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99731" y="149352"/>
            <a:ext cx="2098675" cy="443230"/>
            <a:chOff x="6999731" y="149352"/>
            <a:chExt cx="2098675" cy="443230"/>
          </a:xfrm>
        </p:grpSpPr>
        <p:sp>
          <p:nvSpPr>
            <p:cNvPr id="6" name="object 6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1923" y="161544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2072385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72385" y="417322"/>
                  </a:lnTo>
                  <a:lnTo>
                    <a:pt x="2072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2306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0" y="417322"/>
                  </a:moveTo>
                  <a:lnTo>
                    <a:pt x="2072385" y="417322"/>
                  </a:lnTo>
                  <a:lnTo>
                    <a:pt x="2072385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3279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10" dirty="0">
                <a:solidFill>
                  <a:srgbClr val="242424"/>
                </a:solidFill>
              </a:rPr>
              <a:t>Table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409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Contents</a:t>
            </a:r>
            <a:endParaRPr sz="2600"/>
          </a:p>
        </p:txBody>
      </p:sp>
      <p:sp>
        <p:nvSpPr>
          <p:cNvPr id="10" name="object 10"/>
          <p:cNvSpPr/>
          <p:nvPr/>
        </p:nvSpPr>
        <p:spPr>
          <a:xfrm>
            <a:off x="2866644" y="274320"/>
            <a:ext cx="35051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6688" y="246888"/>
            <a:ext cx="62483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3896" y="871728"/>
            <a:ext cx="6438900" cy="36560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10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3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pay-slip-solution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3336" y="829056"/>
            <a:ext cx="4608576" cy="2691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36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10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3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pay-slip-solution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0975" y="1045464"/>
            <a:ext cx="4852416" cy="1767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37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134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3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pay-slip-Example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2751" y="826008"/>
            <a:ext cx="4562856" cy="2865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38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134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printing</a:t>
            </a:r>
            <a:r>
              <a:rPr sz="1600" spc="-3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pay-slip-Example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9055" y="676656"/>
            <a:ext cx="4514088" cy="392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39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32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Modu</a:t>
            </a: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l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1247" y="905256"/>
            <a:ext cx="4672584" cy="1792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40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32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Modu</a:t>
            </a: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l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5152" y="883920"/>
            <a:ext cx="5029200" cy="944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41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510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solidFill>
                  <a:srgbClr val="242424"/>
                </a:solidFill>
                <a:latin typeface="Arial"/>
                <a:cs typeface="Arial"/>
              </a:rPr>
              <a:t>Reasons</a:t>
            </a:r>
            <a:r>
              <a:rPr sz="1600" spc="-30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600" spc="-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creating</a:t>
            </a:r>
            <a:r>
              <a:rPr sz="1600" spc="-16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2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1623" y="838200"/>
            <a:ext cx="4764023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42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510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solidFill>
                  <a:srgbClr val="242424"/>
                </a:solidFill>
                <a:latin typeface="Arial"/>
                <a:cs typeface="Arial"/>
              </a:rPr>
              <a:t>Reasons</a:t>
            </a:r>
            <a:r>
              <a:rPr sz="1600" spc="-30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600" spc="-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creating</a:t>
            </a:r>
            <a:r>
              <a:rPr sz="1600" spc="-16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2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4151" y="874776"/>
            <a:ext cx="4943856" cy="2188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43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136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242424"/>
                </a:solidFill>
                <a:latin typeface="Arial"/>
                <a:cs typeface="Arial"/>
              </a:rPr>
              <a:t>Advantages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</a:t>
            </a:r>
            <a:r>
              <a:rPr sz="1600" spc="-2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Modularity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3880" y="771144"/>
            <a:ext cx="5431536" cy="1813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44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136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242424"/>
                </a:solidFill>
                <a:latin typeface="Arial"/>
                <a:cs typeface="Arial"/>
              </a:rPr>
              <a:t>Advantages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</a:t>
            </a:r>
            <a:r>
              <a:rPr sz="1600" spc="-2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Modularity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831" y="780288"/>
            <a:ext cx="4937760" cy="2353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45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0" y="1132332"/>
            <a:ext cx="4751832" cy="3668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74390" y="805108"/>
            <a:ext cx="19875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Q u </a:t>
            </a:r>
            <a:r>
              <a:rPr sz="2500" b="1" spc="-50" dirty="0">
                <a:solidFill>
                  <a:srgbClr val="001F5F"/>
                </a:solidFill>
                <a:latin typeface="Arial"/>
                <a:cs typeface="Arial"/>
              </a:rPr>
              <a:t>est </a:t>
            </a:r>
            <a:r>
              <a:rPr sz="2500" b="1" spc="235" dirty="0">
                <a:solidFill>
                  <a:srgbClr val="001F5F"/>
                </a:solidFill>
                <a:latin typeface="Arial"/>
                <a:cs typeface="Arial"/>
              </a:rPr>
              <a:t>io</a:t>
            </a:r>
            <a:r>
              <a:rPr sz="2500" b="1" spc="-4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n 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15200" y="149352"/>
            <a:ext cx="1783080" cy="407034"/>
            <a:chOff x="7315200" y="149352"/>
            <a:chExt cx="1783080" cy="407034"/>
          </a:xfrm>
        </p:grpSpPr>
        <p:sp>
          <p:nvSpPr>
            <p:cNvPr id="6" name="object 6"/>
            <p:cNvSpPr/>
            <p:nvPr/>
          </p:nvSpPr>
          <p:spPr>
            <a:xfrm>
              <a:off x="7315200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44155" y="161544"/>
              <a:ext cx="1740535" cy="377825"/>
            </a:xfrm>
            <a:custGeom>
              <a:avLst/>
              <a:gdLst/>
              <a:ahLst/>
              <a:cxnLst/>
              <a:rect l="l" t="t" r="r" b="b"/>
              <a:pathLst>
                <a:path w="1740534" h="377825">
                  <a:moveTo>
                    <a:pt x="1740280" y="0"/>
                  </a:moveTo>
                  <a:lnTo>
                    <a:pt x="0" y="0"/>
                  </a:lnTo>
                  <a:lnTo>
                    <a:pt x="0" y="377443"/>
                  </a:lnTo>
                  <a:lnTo>
                    <a:pt x="1740280" y="377443"/>
                  </a:lnTo>
                  <a:lnTo>
                    <a:pt x="1740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44917" y="162306"/>
              <a:ext cx="1740535" cy="377825"/>
            </a:xfrm>
            <a:custGeom>
              <a:avLst/>
              <a:gdLst/>
              <a:ahLst/>
              <a:cxnLst/>
              <a:rect l="l" t="t" r="r" b="b"/>
              <a:pathLst>
                <a:path w="1740534" h="377825">
                  <a:moveTo>
                    <a:pt x="0" y="377444"/>
                  </a:moveTo>
                  <a:lnTo>
                    <a:pt x="1740280" y="377444"/>
                  </a:lnTo>
                  <a:lnTo>
                    <a:pt x="1740280" y="0"/>
                  </a:lnTo>
                  <a:lnTo>
                    <a:pt x="0" y="0"/>
                  </a:lnTo>
                  <a:lnTo>
                    <a:pt x="0" y="377444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55751" y="178130"/>
            <a:ext cx="6119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242424"/>
                </a:solidFill>
                <a:latin typeface="Arial"/>
                <a:cs typeface="Arial"/>
              </a:rPr>
              <a:t>Lesson-1::Introduction </a:t>
            </a:r>
            <a:r>
              <a:rPr sz="1800" spc="5" dirty="0">
                <a:solidFill>
                  <a:srgbClr val="242424"/>
                </a:solidFill>
                <a:latin typeface="Arial"/>
                <a:cs typeface="Arial"/>
              </a:rPr>
              <a:t>to </a:t>
            </a:r>
            <a:r>
              <a:rPr sz="1800" spc="-70" dirty="0">
                <a:solidFill>
                  <a:srgbClr val="242424"/>
                </a:solidFill>
                <a:latin typeface="Arial"/>
                <a:cs typeface="Arial"/>
              </a:rPr>
              <a:t>program </a:t>
            </a:r>
            <a:r>
              <a:rPr sz="1800" spc="-60" dirty="0">
                <a:solidFill>
                  <a:srgbClr val="242424"/>
                </a:solidFill>
                <a:latin typeface="Arial"/>
                <a:cs typeface="Arial"/>
              </a:rPr>
              <a:t>development </a:t>
            </a:r>
            <a:r>
              <a:rPr sz="1800" spc="-10" dirty="0">
                <a:solidFill>
                  <a:srgbClr val="242424"/>
                </a:solidFill>
                <a:latin typeface="Arial"/>
                <a:cs typeface="Arial"/>
              </a:rPr>
              <a:t>with</a:t>
            </a:r>
            <a:r>
              <a:rPr sz="1800" spc="-3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242424"/>
                </a:solidFill>
                <a:latin typeface="Arial"/>
                <a:cs typeface="Arial"/>
              </a:rPr>
              <a:t>pseudocode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66644" y="274320"/>
            <a:ext cx="35051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6688" y="246888"/>
            <a:ext cx="62483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0080" y="696468"/>
            <a:ext cx="6539483" cy="3750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2531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Characteristics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well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defined</a:t>
            </a:r>
            <a:r>
              <a:rPr sz="1600" spc="-3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Modules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7512" y="798576"/>
            <a:ext cx="5824728" cy="2042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46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2531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Characteristics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well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defined</a:t>
            </a:r>
            <a:r>
              <a:rPr sz="1600" spc="-3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Modules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6759" y="792480"/>
            <a:ext cx="4989576" cy="3230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47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905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Best</a:t>
            </a:r>
            <a:r>
              <a:rPr sz="1600" spc="-2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practices</a:t>
            </a:r>
            <a:r>
              <a:rPr sz="1600" spc="-1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to</a:t>
            </a:r>
            <a:r>
              <a:rPr sz="1600" spc="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follow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when</a:t>
            </a: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creating</a:t>
            </a:r>
            <a:r>
              <a:rPr sz="1600" spc="-229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modules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7240" y="902208"/>
            <a:ext cx="5352288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48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905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Best</a:t>
            </a:r>
            <a:r>
              <a:rPr sz="1600" spc="-2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practices</a:t>
            </a:r>
            <a:r>
              <a:rPr sz="1600" spc="-1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to</a:t>
            </a:r>
            <a:r>
              <a:rPr sz="1600" spc="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follow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when</a:t>
            </a: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creating</a:t>
            </a:r>
            <a:r>
              <a:rPr sz="1600" spc="-229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modules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3231" y="725424"/>
            <a:ext cx="4876800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49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897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E</a:t>
            </a:r>
            <a:r>
              <a:rPr sz="1600" spc="-110" dirty="0">
                <a:solidFill>
                  <a:srgbClr val="242424"/>
                </a:solidFill>
                <a:latin typeface="Arial"/>
                <a:cs typeface="Arial"/>
              </a:rPr>
              <a:t>x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amp</a:t>
            </a: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le</a:t>
            </a:r>
            <a:r>
              <a:rPr sz="1600" spc="-110" dirty="0">
                <a:solidFill>
                  <a:srgbClr val="242424"/>
                </a:solidFill>
                <a:latin typeface="Arial"/>
                <a:cs typeface="Arial"/>
              </a:rPr>
              <a:t>-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0663" y="850392"/>
            <a:ext cx="4693920" cy="2173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50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871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Solution-1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3063" y="819912"/>
            <a:ext cx="4684776" cy="2904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908" y="3807358"/>
            <a:ext cx="41960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The</a:t>
            </a:r>
            <a:r>
              <a:rPr sz="1100" spc="-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above</a:t>
            </a:r>
            <a:r>
              <a:rPr sz="1100" spc="-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pseudocode</a:t>
            </a:r>
            <a:r>
              <a:rPr sz="1100" spc="-1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100" spc="-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calculating</a:t>
            </a:r>
            <a:r>
              <a:rPr sz="1100" spc="-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bill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 amount</a:t>
            </a:r>
            <a:r>
              <a:rPr sz="1100" spc="-1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not</a:t>
            </a:r>
            <a:r>
              <a:rPr sz="1100" spc="-1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modularized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51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871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Solution-2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752856"/>
            <a:ext cx="4672584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6129" y="3433318"/>
            <a:ext cx="3971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above</a:t>
            </a:r>
            <a:r>
              <a:rPr sz="1100" spc="-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pseudocode</a:t>
            </a:r>
            <a:r>
              <a:rPr sz="1100" spc="-10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100" spc="-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calculating</a:t>
            </a:r>
            <a:r>
              <a:rPr sz="1100" spc="-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bill</a:t>
            </a:r>
            <a:r>
              <a:rPr sz="1100" spc="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amount</a:t>
            </a:r>
            <a:r>
              <a:rPr sz="1100" spc="-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is</a:t>
            </a:r>
            <a:r>
              <a:rPr sz="1100" spc="-1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modularized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52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5833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242424"/>
                </a:solidFill>
                <a:latin typeface="Arial"/>
                <a:cs typeface="Arial"/>
              </a:rPr>
              <a:t>Code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Considerations </a:t>
            </a: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During</a:t>
            </a:r>
            <a:r>
              <a:rPr sz="1600" spc="-3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Modularization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3231" y="740664"/>
            <a:ext cx="4693920" cy="1965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53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01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242424"/>
                </a:solidFill>
                <a:latin typeface="Arial"/>
                <a:cs typeface="Arial"/>
              </a:rPr>
              <a:t>Code</a:t>
            </a:r>
            <a:r>
              <a:rPr sz="1600" spc="-3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Considerations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8744" y="801624"/>
            <a:ext cx="4587239" cy="2865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54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547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Guidelines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to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follow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while</a:t>
            </a:r>
            <a:r>
              <a:rPr sz="1600" spc="-1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usingarguments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4672" y="829056"/>
            <a:ext cx="4642103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55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0" y="1132332"/>
            <a:ext cx="4751832" cy="3668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74390" y="805108"/>
            <a:ext cx="19875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Q u </a:t>
            </a:r>
            <a:r>
              <a:rPr sz="2500" b="1" spc="-50" dirty="0">
                <a:solidFill>
                  <a:srgbClr val="001F5F"/>
                </a:solidFill>
                <a:latin typeface="Arial"/>
                <a:cs typeface="Arial"/>
              </a:rPr>
              <a:t>est </a:t>
            </a:r>
            <a:r>
              <a:rPr sz="2500" b="1" spc="235" dirty="0">
                <a:solidFill>
                  <a:srgbClr val="001F5F"/>
                </a:solidFill>
                <a:latin typeface="Arial"/>
                <a:cs typeface="Arial"/>
              </a:rPr>
              <a:t>io</a:t>
            </a:r>
            <a:r>
              <a:rPr sz="2500" b="1" spc="-4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n 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15200" y="149352"/>
            <a:ext cx="1783080" cy="407034"/>
            <a:chOff x="7315200" y="149352"/>
            <a:chExt cx="1783080" cy="407034"/>
          </a:xfrm>
        </p:grpSpPr>
        <p:sp>
          <p:nvSpPr>
            <p:cNvPr id="6" name="object 6"/>
            <p:cNvSpPr/>
            <p:nvPr/>
          </p:nvSpPr>
          <p:spPr>
            <a:xfrm>
              <a:off x="7315200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44155" y="161544"/>
              <a:ext cx="1740535" cy="377825"/>
            </a:xfrm>
            <a:custGeom>
              <a:avLst/>
              <a:gdLst/>
              <a:ahLst/>
              <a:cxnLst/>
              <a:rect l="l" t="t" r="r" b="b"/>
              <a:pathLst>
                <a:path w="1740534" h="377825">
                  <a:moveTo>
                    <a:pt x="1740280" y="0"/>
                  </a:moveTo>
                  <a:lnTo>
                    <a:pt x="0" y="0"/>
                  </a:lnTo>
                  <a:lnTo>
                    <a:pt x="0" y="377443"/>
                  </a:lnTo>
                  <a:lnTo>
                    <a:pt x="1740280" y="377443"/>
                  </a:lnTo>
                  <a:lnTo>
                    <a:pt x="1740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44917" y="162306"/>
              <a:ext cx="1740535" cy="377825"/>
            </a:xfrm>
            <a:custGeom>
              <a:avLst/>
              <a:gdLst/>
              <a:ahLst/>
              <a:cxnLst/>
              <a:rect l="l" t="t" r="r" b="b"/>
              <a:pathLst>
                <a:path w="1740534" h="377825">
                  <a:moveTo>
                    <a:pt x="0" y="377444"/>
                  </a:moveTo>
                  <a:lnTo>
                    <a:pt x="1740280" y="377444"/>
                  </a:lnTo>
                  <a:lnTo>
                    <a:pt x="1740280" y="0"/>
                  </a:lnTo>
                  <a:lnTo>
                    <a:pt x="0" y="0"/>
                  </a:lnTo>
                  <a:lnTo>
                    <a:pt x="0" y="377444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5751" y="98882"/>
            <a:ext cx="2440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solidFill>
                  <a:srgbClr val="242424"/>
                </a:solidFill>
              </a:rPr>
              <a:t>What</a:t>
            </a:r>
            <a:r>
              <a:rPr sz="2400" spc="-165" dirty="0">
                <a:solidFill>
                  <a:srgbClr val="242424"/>
                </a:solidFill>
              </a:rPr>
              <a:t> </a:t>
            </a:r>
            <a:r>
              <a:rPr sz="2400" spc="-65" dirty="0">
                <a:solidFill>
                  <a:srgbClr val="242424"/>
                </a:solidFill>
              </a:rPr>
              <a:t>is</a:t>
            </a:r>
            <a:r>
              <a:rPr sz="2400" spc="-285" dirty="0">
                <a:solidFill>
                  <a:srgbClr val="242424"/>
                </a:solidFill>
              </a:rPr>
              <a:t> </a:t>
            </a:r>
            <a:r>
              <a:rPr sz="2400" dirty="0">
                <a:solidFill>
                  <a:srgbClr val="242424"/>
                </a:solidFill>
              </a:rPr>
              <a:t>a</a:t>
            </a:r>
            <a:r>
              <a:rPr sz="2400" spc="-465" dirty="0">
                <a:solidFill>
                  <a:srgbClr val="242424"/>
                </a:solidFill>
              </a:rPr>
              <a:t> </a:t>
            </a:r>
            <a:r>
              <a:rPr sz="2400" spc="-130" dirty="0">
                <a:solidFill>
                  <a:srgbClr val="242424"/>
                </a:solidFill>
              </a:rPr>
              <a:t>Program?</a:t>
            </a:r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866644" y="274320"/>
            <a:ext cx="35051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6688" y="246888"/>
            <a:ext cx="62483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9472" y="813816"/>
            <a:ext cx="7376159" cy="3736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547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Guidelines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to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follow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while</a:t>
            </a:r>
            <a:r>
              <a:rPr sz="1600" spc="-1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usingarguments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719328"/>
            <a:ext cx="4785360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56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3489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Best</a:t>
            </a:r>
            <a:r>
              <a:rPr sz="1600" spc="-2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Practices</a:t>
            </a:r>
            <a:r>
              <a:rPr sz="1600" spc="-2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to</a:t>
            </a:r>
            <a:r>
              <a:rPr sz="1600" spc="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follow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return</a:t>
            </a:r>
            <a:r>
              <a:rPr sz="1600" spc="-2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values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9223" y="896112"/>
            <a:ext cx="4632960" cy="2042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57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3489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Best</a:t>
            </a:r>
            <a:r>
              <a:rPr sz="1600" spc="-2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Practices</a:t>
            </a:r>
            <a:r>
              <a:rPr sz="1600" spc="-2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to</a:t>
            </a:r>
            <a:r>
              <a:rPr sz="1600" spc="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follow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return</a:t>
            </a:r>
            <a:r>
              <a:rPr sz="1600" spc="-2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values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2272" y="807720"/>
            <a:ext cx="5657088" cy="377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58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360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Guidelines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to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follow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while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writing</a:t>
            </a:r>
            <a:r>
              <a:rPr sz="1600" spc="-1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acode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2960" y="740664"/>
            <a:ext cx="4934712" cy="263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59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360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Guidelines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to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follow 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while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writing</a:t>
            </a:r>
            <a:r>
              <a:rPr sz="1600" spc="-1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acode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0623" y="670560"/>
            <a:ext cx="4648200" cy="3566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60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43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Coupling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7031" y="792480"/>
            <a:ext cx="5913120" cy="2444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61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43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Coupling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8744" y="774192"/>
            <a:ext cx="4151376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62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43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Coupling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831" y="880872"/>
            <a:ext cx="4626864" cy="1956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63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43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Coupling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0248" y="725424"/>
            <a:ext cx="4831080" cy="2474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64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96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Cohe</a:t>
            </a: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si</a:t>
            </a:r>
            <a:r>
              <a:rPr sz="1600" spc="-114" dirty="0">
                <a:solidFill>
                  <a:srgbClr val="242424"/>
                </a:solidFill>
                <a:latin typeface="Arial"/>
                <a:cs typeface="Arial"/>
              </a:rPr>
              <a:t>o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9327" y="697992"/>
            <a:ext cx="4657344" cy="1911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65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10628" y="76200"/>
            <a:ext cx="1761489" cy="490855"/>
            <a:chOff x="7310628" y="76200"/>
            <a:chExt cx="1761489" cy="490855"/>
          </a:xfrm>
        </p:grpSpPr>
        <p:sp>
          <p:nvSpPr>
            <p:cNvPr id="3" name="object 3"/>
            <p:cNvSpPr/>
            <p:nvPr/>
          </p:nvSpPr>
          <p:spPr>
            <a:xfrm>
              <a:off x="7315200" y="210312"/>
              <a:ext cx="1714500" cy="3459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22820" y="88392"/>
              <a:ext cx="1736089" cy="464820"/>
            </a:xfrm>
            <a:custGeom>
              <a:avLst/>
              <a:gdLst/>
              <a:ahLst/>
              <a:cxnLst/>
              <a:rect l="l" t="t" r="r" b="b"/>
              <a:pathLst>
                <a:path w="1736090" h="464820">
                  <a:moveTo>
                    <a:pt x="1735581" y="0"/>
                  </a:moveTo>
                  <a:lnTo>
                    <a:pt x="0" y="0"/>
                  </a:lnTo>
                  <a:lnTo>
                    <a:pt x="0" y="464820"/>
                  </a:lnTo>
                  <a:lnTo>
                    <a:pt x="1735581" y="464820"/>
                  </a:lnTo>
                  <a:lnTo>
                    <a:pt x="17355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23582" y="89154"/>
              <a:ext cx="1736089" cy="464820"/>
            </a:xfrm>
            <a:custGeom>
              <a:avLst/>
              <a:gdLst/>
              <a:ahLst/>
              <a:cxnLst/>
              <a:rect l="l" t="t" r="r" b="b"/>
              <a:pathLst>
                <a:path w="1736090" h="464820">
                  <a:moveTo>
                    <a:pt x="0" y="464820"/>
                  </a:moveTo>
                  <a:lnTo>
                    <a:pt x="1735581" y="464820"/>
                  </a:lnTo>
                  <a:lnTo>
                    <a:pt x="1735581" y="0"/>
                  </a:lnTo>
                  <a:lnTo>
                    <a:pt x="0" y="0"/>
                  </a:lnTo>
                  <a:lnTo>
                    <a:pt x="0" y="46482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68707"/>
            <a:ext cx="26530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5" dirty="0">
                <a:solidFill>
                  <a:srgbClr val="242424"/>
                </a:solidFill>
              </a:rPr>
              <a:t>What</a:t>
            </a:r>
            <a:r>
              <a:rPr sz="2600" spc="-204" dirty="0">
                <a:solidFill>
                  <a:srgbClr val="242424"/>
                </a:solidFill>
              </a:rPr>
              <a:t> </a:t>
            </a:r>
            <a:r>
              <a:rPr sz="2600" spc="-70" dirty="0">
                <a:solidFill>
                  <a:srgbClr val="242424"/>
                </a:solidFill>
              </a:rPr>
              <a:t>is</a:t>
            </a:r>
            <a:r>
              <a:rPr sz="2600" spc="-300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a</a:t>
            </a:r>
            <a:r>
              <a:rPr sz="2600" spc="-470" dirty="0">
                <a:solidFill>
                  <a:srgbClr val="242424"/>
                </a:solidFill>
              </a:rPr>
              <a:t> </a:t>
            </a:r>
            <a:r>
              <a:rPr sz="2600" spc="-135" dirty="0">
                <a:solidFill>
                  <a:srgbClr val="242424"/>
                </a:solidFill>
              </a:rPr>
              <a:t>Program?</a:t>
            </a:r>
            <a:endParaRPr sz="2600"/>
          </a:p>
        </p:txBody>
      </p:sp>
      <p:sp>
        <p:nvSpPr>
          <p:cNvPr id="7" name="object 7"/>
          <p:cNvSpPr/>
          <p:nvPr/>
        </p:nvSpPr>
        <p:spPr>
          <a:xfrm>
            <a:off x="457200" y="868680"/>
            <a:ext cx="7886700" cy="3927475"/>
          </a:xfrm>
          <a:custGeom>
            <a:avLst/>
            <a:gdLst/>
            <a:ahLst/>
            <a:cxnLst/>
            <a:rect l="l" t="t" r="r" b="b"/>
            <a:pathLst>
              <a:path w="7886700" h="3927475">
                <a:moveTo>
                  <a:pt x="0" y="3927221"/>
                </a:moveTo>
                <a:lnTo>
                  <a:pt x="7886700" y="3927221"/>
                </a:lnTo>
                <a:lnTo>
                  <a:pt x="7886700" y="0"/>
                </a:lnTo>
                <a:lnTo>
                  <a:pt x="0" y="0"/>
                </a:lnTo>
                <a:lnTo>
                  <a:pt x="0" y="392722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635" y="824992"/>
            <a:ext cx="7572375" cy="302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273050" indent="-129539">
              <a:lnSpc>
                <a:spcPct val="150100"/>
              </a:lnSpc>
              <a:spcBef>
                <a:spcPts val="100"/>
              </a:spcBef>
            </a:pPr>
            <a:r>
              <a:rPr sz="1200" spc="-20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Set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instructions for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computer to perform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specific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task.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Programs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be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written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one or  more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programming</a:t>
            </a:r>
            <a:r>
              <a:rPr sz="1200" spc="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language.</a:t>
            </a:r>
            <a:endParaRPr sz="1200">
              <a:latin typeface="Tahoma"/>
              <a:cs typeface="Tahoma"/>
            </a:endParaRPr>
          </a:p>
          <a:p>
            <a:pPr marL="141605" marR="39370" indent="-129539">
              <a:lnSpc>
                <a:spcPct val="150000"/>
              </a:lnSpc>
              <a:spcBef>
                <a:spcPts val="300"/>
              </a:spcBef>
            </a:pPr>
            <a:r>
              <a:rPr sz="1200" spc="-5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Example: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receive employee details as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input, then calculate and display the gross and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net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salary 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an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employee.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What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Programming</a:t>
            </a:r>
            <a:r>
              <a:rPr sz="1200" spc="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Language?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200" spc="-5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•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feed instructions to the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computer</a:t>
            </a:r>
            <a:endParaRPr sz="1200">
              <a:latin typeface="Tahoma"/>
              <a:cs typeface="Tahoma"/>
            </a:endParaRPr>
          </a:p>
          <a:p>
            <a:pPr marL="141605" marR="5080" indent="-129539">
              <a:lnSpc>
                <a:spcPct val="150000"/>
              </a:lnSpc>
              <a:spcBef>
                <a:spcPts val="25"/>
              </a:spcBef>
            </a:pPr>
            <a:r>
              <a:rPr sz="1200" spc="-5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•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Can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be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categorized as Machine language,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Assembly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language, Compiled Languages, Interpreted Languages,  Object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Oriented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Languages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…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etc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• Languages which are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more 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simpler,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easier are referred as High-Level</a:t>
            </a:r>
            <a:r>
              <a:rPr sz="1200" spc="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Languages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200" spc="-5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• Low level languages provides little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or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no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abstraction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the internal working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</a:t>
            </a:r>
            <a:r>
              <a:rPr sz="1200" spc="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microprocessor.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96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Cohe</a:t>
            </a: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si</a:t>
            </a:r>
            <a:r>
              <a:rPr sz="1600" spc="-114" dirty="0">
                <a:solidFill>
                  <a:srgbClr val="242424"/>
                </a:solidFill>
                <a:latin typeface="Arial"/>
                <a:cs typeface="Arial"/>
              </a:rPr>
              <a:t>o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0663" y="716280"/>
            <a:ext cx="5053584" cy="3407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66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35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80" dirty="0">
                <a:solidFill>
                  <a:srgbClr val="242424"/>
                </a:solidFill>
                <a:latin typeface="Arial"/>
                <a:cs typeface="Arial"/>
              </a:rPr>
              <a:t>E</a:t>
            </a:r>
            <a:r>
              <a:rPr sz="1600" spc="-145" dirty="0">
                <a:solidFill>
                  <a:srgbClr val="242424"/>
                </a:solidFill>
                <a:latin typeface="Arial"/>
                <a:cs typeface="Arial"/>
              </a:rPr>
              <a:t>x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m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p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4463" y="710184"/>
            <a:ext cx="4587240" cy="2904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67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35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80" dirty="0">
                <a:solidFill>
                  <a:srgbClr val="242424"/>
                </a:solidFill>
                <a:latin typeface="Arial"/>
                <a:cs typeface="Arial"/>
              </a:rPr>
              <a:t>E</a:t>
            </a:r>
            <a:r>
              <a:rPr sz="1600" spc="-145" dirty="0">
                <a:solidFill>
                  <a:srgbClr val="242424"/>
                </a:solidFill>
                <a:latin typeface="Arial"/>
                <a:cs typeface="Arial"/>
              </a:rPr>
              <a:t>x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m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p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6615" y="847344"/>
            <a:ext cx="4867656" cy="1057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68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049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14" dirty="0">
                <a:solidFill>
                  <a:srgbClr val="242424"/>
                </a:solidFill>
                <a:latin typeface="Arial"/>
                <a:cs typeface="Arial"/>
              </a:rPr>
              <a:t>Change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request</a:t>
            </a:r>
            <a:r>
              <a:rPr sz="1600" spc="-3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7031" y="966216"/>
            <a:ext cx="5266944" cy="1502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69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049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14" dirty="0">
                <a:solidFill>
                  <a:srgbClr val="242424"/>
                </a:solidFill>
                <a:latin typeface="Arial"/>
                <a:cs typeface="Arial"/>
              </a:rPr>
              <a:t>Change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request</a:t>
            </a:r>
            <a:r>
              <a:rPr sz="1600" spc="-3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4880" y="813816"/>
            <a:ext cx="4748784" cy="2773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70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183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242424"/>
                </a:solidFill>
                <a:latin typeface="Arial"/>
                <a:cs typeface="Arial"/>
              </a:rPr>
              <a:t>Drawbacks</a:t>
            </a:r>
            <a:r>
              <a:rPr sz="1600" spc="-2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42424"/>
                </a:solidFill>
                <a:latin typeface="Arial"/>
                <a:cs typeface="Arial"/>
              </a:rPr>
              <a:t>in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25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givencode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8368" y="853440"/>
            <a:ext cx="4623815" cy="2103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71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183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242424"/>
                </a:solidFill>
                <a:latin typeface="Arial"/>
                <a:cs typeface="Arial"/>
              </a:rPr>
              <a:t>Drawbacks</a:t>
            </a:r>
            <a:r>
              <a:rPr sz="1600" spc="-2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42424"/>
                </a:solidFill>
                <a:latin typeface="Arial"/>
                <a:cs typeface="Arial"/>
              </a:rPr>
              <a:t>in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25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givencode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9704" y="829056"/>
            <a:ext cx="4931664" cy="87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72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950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How</a:t>
            </a:r>
            <a:r>
              <a:rPr sz="1600" spc="-1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can</a:t>
            </a:r>
            <a:r>
              <a:rPr sz="1600" spc="-2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we</a:t>
            </a:r>
            <a:r>
              <a:rPr sz="1600" spc="-1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avoid</a:t>
            </a:r>
            <a:r>
              <a:rPr sz="1600" spc="-2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this?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831" y="749808"/>
            <a:ext cx="4626864" cy="2011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73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950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How</a:t>
            </a:r>
            <a:r>
              <a:rPr sz="1600" spc="-1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can</a:t>
            </a:r>
            <a:r>
              <a:rPr sz="1600" spc="-2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we</a:t>
            </a:r>
            <a:r>
              <a:rPr sz="1600" spc="-1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avoid</a:t>
            </a:r>
            <a:r>
              <a:rPr sz="1600" spc="-2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this?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008" y="740664"/>
            <a:ext cx="4974336" cy="2688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74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01256" y="149352"/>
            <a:ext cx="2093595" cy="441959"/>
            <a:chOff x="7001256" y="149352"/>
            <a:chExt cx="2093595" cy="441959"/>
          </a:xfrm>
        </p:grpSpPr>
        <p:sp>
          <p:nvSpPr>
            <p:cNvPr id="3" name="object 3"/>
            <p:cNvSpPr/>
            <p:nvPr/>
          </p:nvSpPr>
          <p:spPr>
            <a:xfrm>
              <a:off x="7315200" y="210312"/>
              <a:ext cx="1716024" cy="344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13448" y="161544"/>
              <a:ext cx="2069464" cy="417830"/>
            </a:xfrm>
            <a:custGeom>
              <a:avLst/>
              <a:gdLst/>
              <a:ahLst/>
              <a:cxnLst/>
              <a:rect l="l" t="t" r="r" b="b"/>
              <a:pathLst>
                <a:path w="2069465" h="417830">
                  <a:moveTo>
                    <a:pt x="2069083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69083" y="417322"/>
                  </a:lnTo>
                  <a:lnTo>
                    <a:pt x="2069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3448" y="161544"/>
              <a:ext cx="2069464" cy="417830"/>
            </a:xfrm>
            <a:custGeom>
              <a:avLst/>
              <a:gdLst/>
              <a:ahLst/>
              <a:cxnLst/>
              <a:rect l="l" t="t" r="r" b="b"/>
              <a:pathLst>
                <a:path w="2069465" h="417830">
                  <a:moveTo>
                    <a:pt x="0" y="417322"/>
                  </a:moveTo>
                  <a:lnTo>
                    <a:pt x="2069083" y="417322"/>
                  </a:lnTo>
                  <a:lnTo>
                    <a:pt x="2069083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6056" y="265252"/>
            <a:ext cx="10998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10" dirty="0">
                <a:solidFill>
                  <a:srgbClr val="242424"/>
                </a:solidFill>
              </a:rPr>
              <a:t>Revised</a:t>
            </a:r>
            <a:r>
              <a:rPr sz="1600" spc="-305" dirty="0">
                <a:solidFill>
                  <a:srgbClr val="242424"/>
                </a:solidFill>
              </a:rPr>
              <a:t> </a:t>
            </a:r>
            <a:r>
              <a:rPr sz="1600" spc="-65" dirty="0">
                <a:solidFill>
                  <a:srgbClr val="242424"/>
                </a:solidFill>
              </a:rPr>
              <a:t>code</a:t>
            </a:r>
            <a:endParaRPr sz="1600"/>
          </a:p>
        </p:txBody>
      </p:sp>
      <p:sp>
        <p:nvSpPr>
          <p:cNvPr id="7" name="object 7"/>
          <p:cNvSpPr/>
          <p:nvPr/>
        </p:nvSpPr>
        <p:spPr>
          <a:xfrm>
            <a:off x="685800" y="786384"/>
            <a:ext cx="5849111" cy="2840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4755" y="3783279"/>
            <a:ext cx="666623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calls</a:t>
            </a:r>
            <a:r>
              <a:rPr sz="1100" spc="-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to</a:t>
            </a:r>
            <a:r>
              <a:rPr sz="1100" spc="-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fread</a:t>
            </a:r>
            <a:r>
              <a:rPr sz="1100" spc="-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/</a:t>
            </a:r>
            <a:r>
              <a:rPr sz="11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fwrite</a:t>
            </a:r>
            <a:r>
              <a:rPr sz="1100" spc="-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/</a:t>
            </a:r>
            <a:r>
              <a:rPr sz="1100" spc="-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fopen</a:t>
            </a:r>
            <a:r>
              <a:rPr sz="1100" spc="-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/</a:t>
            </a:r>
            <a:r>
              <a:rPr sz="1100" spc="-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fclose</a:t>
            </a:r>
            <a:r>
              <a:rPr sz="1100" spc="-6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are</a:t>
            </a:r>
            <a:r>
              <a:rPr sz="1100" spc="-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encapsulated</a:t>
            </a:r>
            <a:r>
              <a:rPr sz="1100" spc="-11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wrapped</a:t>
            </a:r>
            <a:r>
              <a:rPr sz="1100" spc="-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in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 the</a:t>
            </a:r>
            <a:r>
              <a:rPr sz="1100" spc="-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modules</a:t>
            </a:r>
            <a:r>
              <a:rPr sz="1100" spc="2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ReadCust</a:t>
            </a:r>
            <a:r>
              <a:rPr sz="1100" spc="-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/</a:t>
            </a:r>
            <a:r>
              <a:rPr sz="1100" spc="-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WriteCust</a:t>
            </a:r>
            <a:r>
              <a:rPr sz="1100" spc="-11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/  OpenCust</a:t>
            </a:r>
            <a:r>
              <a:rPr sz="1100" spc="-1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/</a:t>
            </a:r>
            <a:r>
              <a:rPr sz="1100" spc="-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CloseCust</a:t>
            </a:r>
            <a:r>
              <a:rPr sz="1100" spc="-1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respectively.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75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63383" y="190500"/>
            <a:ext cx="1895475" cy="476884"/>
            <a:chOff x="7263383" y="190500"/>
            <a:chExt cx="1895475" cy="476884"/>
          </a:xfrm>
        </p:grpSpPr>
        <p:sp>
          <p:nvSpPr>
            <p:cNvPr id="3" name="object 3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75575" y="202692"/>
              <a:ext cx="1870075" cy="450850"/>
            </a:xfrm>
            <a:custGeom>
              <a:avLst/>
              <a:gdLst/>
              <a:ahLst/>
              <a:cxnLst/>
              <a:rect l="l" t="t" r="r" b="b"/>
              <a:pathLst>
                <a:path w="1870075" h="450850">
                  <a:moveTo>
                    <a:pt x="1869567" y="0"/>
                  </a:moveTo>
                  <a:lnTo>
                    <a:pt x="0" y="0"/>
                  </a:lnTo>
                  <a:lnTo>
                    <a:pt x="0" y="450723"/>
                  </a:lnTo>
                  <a:lnTo>
                    <a:pt x="1869567" y="450723"/>
                  </a:lnTo>
                  <a:lnTo>
                    <a:pt x="1869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76337" y="203454"/>
              <a:ext cx="1870075" cy="450850"/>
            </a:xfrm>
            <a:custGeom>
              <a:avLst/>
              <a:gdLst/>
              <a:ahLst/>
              <a:cxnLst/>
              <a:rect l="l" t="t" r="r" b="b"/>
              <a:pathLst>
                <a:path w="1870075" h="450850">
                  <a:moveTo>
                    <a:pt x="0" y="450723"/>
                  </a:moveTo>
                  <a:lnTo>
                    <a:pt x="1869567" y="450723"/>
                  </a:lnTo>
                  <a:lnTo>
                    <a:pt x="1869567" y="0"/>
                  </a:lnTo>
                  <a:lnTo>
                    <a:pt x="0" y="0"/>
                  </a:lnTo>
                  <a:lnTo>
                    <a:pt x="0" y="45072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035" y="106756"/>
            <a:ext cx="473900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70" dirty="0">
                <a:solidFill>
                  <a:srgbClr val="242424"/>
                </a:solidFill>
              </a:rPr>
              <a:t>Application,</a:t>
            </a:r>
            <a:r>
              <a:rPr sz="2600" spc="-145" dirty="0">
                <a:solidFill>
                  <a:srgbClr val="242424"/>
                </a:solidFill>
              </a:rPr>
              <a:t> </a:t>
            </a:r>
            <a:r>
              <a:rPr sz="2600" spc="-125" dirty="0">
                <a:solidFill>
                  <a:srgbClr val="242424"/>
                </a:solidFill>
              </a:rPr>
              <a:t>Program</a:t>
            </a:r>
            <a:r>
              <a:rPr sz="2600" spc="-325" dirty="0">
                <a:solidFill>
                  <a:srgbClr val="242424"/>
                </a:solidFill>
              </a:rPr>
              <a:t> </a:t>
            </a:r>
            <a:r>
              <a:rPr sz="2600" spc="-90" dirty="0">
                <a:solidFill>
                  <a:srgbClr val="242424"/>
                </a:solidFill>
              </a:rPr>
              <a:t>And</a:t>
            </a:r>
            <a:r>
              <a:rPr sz="2600" spc="-415" dirty="0">
                <a:solidFill>
                  <a:srgbClr val="242424"/>
                </a:solidFill>
              </a:rPr>
              <a:t> </a:t>
            </a:r>
            <a:r>
              <a:rPr sz="2600" spc="-85" dirty="0">
                <a:solidFill>
                  <a:srgbClr val="242424"/>
                </a:solidFill>
              </a:rPr>
              <a:t>Software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15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635" y="824992"/>
            <a:ext cx="7065645" cy="2437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>
              <a:lnSpc>
                <a:spcPct val="150100"/>
              </a:lnSpc>
              <a:spcBef>
                <a:spcPts val="100"/>
              </a:spcBef>
            </a:pPr>
            <a:r>
              <a:rPr sz="1200" spc="-20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Program: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Set of ordered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instructions that enable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computer to carry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out a specific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task. A collection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instructions that tell the computer what to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do.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Ex: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find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prime 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number,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print employee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pay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slip</a:t>
            </a:r>
            <a:r>
              <a:rPr sz="1200" spc="1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etc..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200" spc="-5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Application :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Any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designed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perform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specific</a:t>
            </a:r>
            <a:r>
              <a:rPr sz="1200" spc="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function.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Ex :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Notepad,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 S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Paint</a:t>
            </a:r>
            <a:r>
              <a:rPr sz="1200" spc="-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etc..</a:t>
            </a:r>
            <a:endParaRPr sz="1200">
              <a:latin typeface="Tahoma"/>
              <a:cs typeface="Tahoma"/>
            </a:endParaRPr>
          </a:p>
          <a:p>
            <a:pPr marL="141605" marR="53340" indent="-129539">
              <a:lnSpc>
                <a:spcPct val="150000"/>
              </a:lnSpc>
              <a:spcBef>
                <a:spcPts val="15"/>
              </a:spcBef>
            </a:pPr>
            <a:r>
              <a:rPr sz="1200" spc="-5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Software: A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set of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programs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associated documentation concerned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with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specific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operation stored  </a:t>
            </a: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electronically.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Ex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: Microsoft Office,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Oracle</a:t>
            </a:r>
            <a:r>
              <a:rPr sz="12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etc..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01256" y="149352"/>
            <a:ext cx="2093595" cy="441959"/>
            <a:chOff x="7001256" y="149352"/>
            <a:chExt cx="2093595" cy="441959"/>
          </a:xfrm>
        </p:grpSpPr>
        <p:sp>
          <p:nvSpPr>
            <p:cNvPr id="3" name="object 3"/>
            <p:cNvSpPr/>
            <p:nvPr/>
          </p:nvSpPr>
          <p:spPr>
            <a:xfrm>
              <a:off x="7315200" y="210312"/>
              <a:ext cx="1716024" cy="344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13448" y="161544"/>
              <a:ext cx="2069464" cy="417830"/>
            </a:xfrm>
            <a:custGeom>
              <a:avLst/>
              <a:gdLst/>
              <a:ahLst/>
              <a:cxnLst/>
              <a:rect l="l" t="t" r="r" b="b"/>
              <a:pathLst>
                <a:path w="2069465" h="417830">
                  <a:moveTo>
                    <a:pt x="2069083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69083" y="417322"/>
                  </a:lnTo>
                  <a:lnTo>
                    <a:pt x="2069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3448" y="161544"/>
              <a:ext cx="2069464" cy="417830"/>
            </a:xfrm>
            <a:custGeom>
              <a:avLst/>
              <a:gdLst/>
              <a:ahLst/>
              <a:cxnLst/>
              <a:rect l="l" t="t" r="r" b="b"/>
              <a:pathLst>
                <a:path w="2069465" h="417830">
                  <a:moveTo>
                    <a:pt x="0" y="417322"/>
                  </a:moveTo>
                  <a:lnTo>
                    <a:pt x="2069083" y="417322"/>
                  </a:lnTo>
                  <a:lnTo>
                    <a:pt x="2069083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6056" y="265252"/>
            <a:ext cx="10998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10" dirty="0">
                <a:solidFill>
                  <a:srgbClr val="242424"/>
                </a:solidFill>
              </a:rPr>
              <a:t>Revised</a:t>
            </a:r>
            <a:r>
              <a:rPr sz="1600" spc="-305" dirty="0">
                <a:solidFill>
                  <a:srgbClr val="242424"/>
                </a:solidFill>
              </a:rPr>
              <a:t> </a:t>
            </a:r>
            <a:r>
              <a:rPr sz="1600" spc="-65" dirty="0">
                <a:solidFill>
                  <a:srgbClr val="242424"/>
                </a:solidFill>
              </a:rPr>
              <a:t>code</a:t>
            </a:r>
            <a:endParaRPr sz="1600"/>
          </a:p>
        </p:txBody>
      </p:sp>
      <p:sp>
        <p:nvSpPr>
          <p:cNvPr id="7" name="object 7"/>
          <p:cNvSpPr/>
          <p:nvPr/>
        </p:nvSpPr>
        <p:spPr>
          <a:xfrm>
            <a:off x="585216" y="731520"/>
            <a:ext cx="5120640" cy="2865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8931" y="3589121"/>
            <a:ext cx="5692775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099"/>
              </a:lnSpc>
              <a:spcBef>
                <a:spcPts val="100"/>
              </a:spcBef>
            </a:pP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Used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 STATIC</a:t>
            </a:r>
            <a:r>
              <a:rPr sz="1100" spc="-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42424"/>
                </a:solidFill>
                <a:latin typeface="Arial"/>
                <a:cs typeface="Arial"/>
              </a:rPr>
              <a:t>variable(cust-file-already-open)</a:t>
            </a:r>
            <a:r>
              <a:rPr sz="1100" spc="-1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to</a:t>
            </a:r>
            <a:r>
              <a:rPr sz="1100" spc="-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represent</a:t>
            </a:r>
            <a:r>
              <a:rPr sz="1100" spc="-1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STATE</a:t>
            </a:r>
            <a:r>
              <a:rPr sz="1100" spc="-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the</a:t>
            </a:r>
            <a:r>
              <a:rPr sz="1100" spc="-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file</a:t>
            </a:r>
            <a:r>
              <a:rPr sz="1100" spc="-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as</a:t>
            </a:r>
            <a:r>
              <a:rPr sz="1100" spc="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OPEN</a:t>
            </a:r>
            <a:r>
              <a:rPr sz="1100" spc="-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or  </a:t>
            </a:r>
            <a:r>
              <a:rPr sz="1100" spc="10" dirty="0">
                <a:solidFill>
                  <a:srgbClr val="242424"/>
                </a:solidFill>
                <a:latin typeface="Arial"/>
                <a:cs typeface="Arial"/>
              </a:rPr>
              <a:t>not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76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864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Coupling 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and</a:t>
            </a:r>
            <a:r>
              <a:rPr sz="1600" spc="-2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cohesionAdvantages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3983" y="740664"/>
            <a:ext cx="4672584" cy="2057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77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065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What</a:t>
            </a:r>
            <a:r>
              <a:rPr sz="1600" spc="-1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is</a:t>
            </a:r>
            <a:r>
              <a:rPr sz="1600" spc="-20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robust</a:t>
            </a:r>
            <a:r>
              <a:rPr sz="1600" spc="-20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program?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0559" y="871728"/>
            <a:ext cx="5556504" cy="2246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78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065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What</a:t>
            </a:r>
            <a:r>
              <a:rPr sz="1600" spc="-1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is</a:t>
            </a:r>
            <a:r>
              <a:rPr sz="1600" spc="-20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robust</a:t>
            </a:r>
            <a:r>
              <a:rPr sz="1600" spc="-20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program?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8263" y="947928"/>
            <a:ext cx="5035296" cy="1051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79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35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80" dirty="0">
                <a:solidFill>
                  <a:srgbClr val="242424"/>
                </a:solidFill>
                <a:latin typeface="Arial"/>
                <a:cs typeface="Arial"/>
              </a:rPr>
              <a:t>E</a:t>
            </a:r>
            <a:r>
              <a:rPr sz="1600" spc="-145" dirty="0">
                <a:solidFill>
                  <a:srgbClr val="242424"/>
                </a:solidFill>
                <a:latin typeface="Arial"/>
                <a:cs typeface="Arial"/>
              </a:rPr>
              <a:t>x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m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p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19" y="740664"/>
            <a:ext cx="5288280" cy="2880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80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735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80" dirty="0">
                <a:solidFill>
                  <a:srgbClr val="242424"/>
                </a:solidFill>
                <a:latin typeface="Arial"/>
                <a:cs typeface="Arial"/>
              </a:rPr>
              <a:t>E</a:t>
            </a:r>
            <a:r>
              <a:rPr sz="1600" spc="-145" dirty="0">
                <a:solidFill>
                  <a:srgbClr val="242424"/>
                </a:solidFill>
                <a:latin typeface="Arial"/>
                <a:cs typeface="Arial"/>
              </a:rPr>
              <a:t>x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m</a:t>
            </a:r>
            <a:r>
              <a:rPr sz="1600" spc="-30" dirty="0">
                <a:solidFill>
                  <a:srgbClr val="242424"/>
                </a:solidFill>
                <a:latin typeface="Arial"/>
                <a:cs typeface="Arial"/>
              </a:rPr>
              <a:t>p</a:t>
            </a:r>
            <a:r>
              <a:rPr sz="1600" spc="-25" dirty="0">
                <a:solidFill>
                  <a:srgbClr val="242424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424" y="822960"/>
            <a:ext cx="5074920" cy="1700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81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001256" y="149352"/>
            <a:ext cx="2093595" cy="441959"/>
            <a:chOff x="7001256" y="149352"/>
            <a:chExt cx="2093595" cy="441959"/>
          </a:xfrm>
        </p:grpSpPr>
        <p:sp>
          <p:nvSpPr>
            <p:cNvPr id="4" name="object 4"/>
            <p:cNvSpPr/>
            <p:nvPr/>
          </p:nvSpPr>
          <p:spPr>
            <a:xfrm>
              <a:off x="7315200" y="210312"/>
              <a:ext cx="1716024" cy="344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3448" y="161544"/>
              <a:ext cx="2069464" cy="417830"/>
            </a:xfrm>
            <a:custGeom>
              <a:avLst/>
              <a:gdLst/>
              <a:ahLst/>
              <a:cxnLst/>
              <a:rect l="l" t="t" r="r" b="b"/>
              <a:pathLst>
                <a:path w="2069465" h="417830">
                  <a:moveTo>
                    <a:pt x="2069083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69083" y="417322"/>
                  </a:lnTo>
                  <a:lnTo>
                    <a:pt x="2069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3448" y="161544"/>
              <a:ext cx="2069464" cy="417830"/>
            </a:xfrm>
            <a:custGeom>
              <a:avLst/>
              <a:gdLst/>
              <a:ahLst/>
              <a:cxnLst/>
              <a:rect l="l" t="t" r="r" b="b"/>
              <a:pathLst>
                <a:path w="2069465" h="417830">
                  <a:moveTo>
                    <a:pt x="0" y="417322"/>
                  </a:moveTo>
                  <a:lnTo>
                    <a:pt x="2069083" y="417322"/>
                  </a:lnTo>
                  <a:lnTo>
                    <a:pt x="2069083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65252"/>
            <a:ext cx="28454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242424"/>
                </a:solidFill>
              </a:rPr>
              <a:t>Defects </a:t>
            </a:r>
            <a:r>
              <a:rPr sz="1600" spc="-50" dirty="0">
                <a:solidFill>
                  <a:srgbClr val="242424"/>
                </a:solidFill>
              </a:rPr>
              <a:t>introduced </a:t>
            </a:r>
            <a:r>
              <a:rPr sz="1600" spc="-15" dirty="0">
                <a:solidFill>
                  <a:srgbClr val="242424"/>
                </a:solidFill>
              </a:rPr>
              <a:t>in </a:t>
            </a:r>
            <a:r>
              <a:rPr sz="1600" spc="-20" dirty="0">
                <a:solidFill>
                  <a:srgbClr val="242424"/>
                </a:solidFill>
              </a:rPr>
              <a:t>the</a:t>
            </a:r>
            <a:r>
              <a:rPr sz="1600" spc="-280" dirty="0">
                <a:solidFill>
                  <a:srgbClr val="242424"/>
                </a:solidFill>
              </a:rPr>
              <a:t> </a:t>
            </a:r>
            <a:r>
              <a:rPr sz="1600" spc="-60" dirty="0">
                <a:solidFill>
                  <a:srgbClr val="242424"/>
                </a:solidFill>
              </a:rPr>
              <a:t>program</a:t>
            </a:r>
            <a:endParaRPr sz="1600"/>
          </a:p>
        </p:txBody>
      </p:sp>
      <p:sp>
        <p:nvSpPr>
          <p:cNvPr id="8" name="object 8"/>
          <p:cNvSpPr/>
          <p:nvPr/>
        </p:nvSpPr>
        <p:spPr>
          <a:xfrm>
            <a:off x="670559" y="792480"/>
            <a:ext cx="4639056" cy="2444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1511" y="2686050"/>
            <a:ext cx="43434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100" spc="-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resolving</a:t>
            </a:r>
            <a:r>
              <a:rPr sz="11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all</a:t>
            </a:r>
            <a:r>
              <a:rPr sz="1100" spc="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the</a:t>
            </a:r>
            <a:r>
              <a:rPr sz="1100" spc="-5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defects</a:t>
            </a:r>
            <a:r>
              <a:rPr sz="1100" spc="-1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mentioned</a:t>
            </a:r>
            <a:r>
              <a:rPr sz="1100" spc="-1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in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slide,</a:t>
            </a:r>
            <a:r>
              <a:rPr sz="1100" spc="-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rework</a:t>
            </a:r>
            <a:r>
              <a:rPr sz="1100" spc="-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on</a:t>
            </a:r>
            <a:r>
              <a:rPr sz="110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the</a:t>
            </a:r>
            <a:r>
              <a:rPr sz="1100" spc="-20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code.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82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258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Example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robust</a:t>
            </a:r>
            <a:r>
              <a:rPr sz="1600" spc="-3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program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8744" y="579120"/>
            <a:ext cx="4587239" cy="2855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83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258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Example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robust</a:t>
            </a:r>
            <a:r>
              <a:rPr sz="1600" spc="-3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program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4359" y="947928"/>
            <a:ext cx="5465064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84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946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Make</a:t>
            </a:r>
            <a:r>
              <a:rPr sz="1600" spc="-16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2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program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robust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777240"/>
            <a:ext cx="4672584" cy="2240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85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63383" y="190500"/>
            <a:ext cx="1895475" cy="476884"/>
            <a:chOff x="7263383" y="190500"/>
            <a:chExt cx="1895475" cy="476884"/>
          </a:xfrm>
        </p:grpSpPr>
        <p:sp>
          <p:nvSpPr>
            <p:cNvPr id="3" name="object 3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75575" y="202692"/>
              <a:ext cx="1870075" cy="450850"/>
            </a:xfrm>
            <a:custGeom>
              <a:avLst/>
              <a:gdLst/>
              <a:ahLst/>
              <a:cxnLst/>
              <a:rect l="l" t="t" r="r" b="b"/>
              <a:pathLst>
                <a:path w="1870075" h="450850">
                  <a:moveTo>
                    <a:pt x="1869567" y="0"/>
                  </a:moveTo>
                  <a:lnTo>
                    <a:pt x="0" y="0"/>
                  </a:lnTo>
                  <a:lnTo>
                    <a:pt x="0" y="450723"/>
                  </a:lnTo>
                  <a:lnTo>
                    <a:pt x="1869567" y="450723"/>
                  </a:lnTo>
                  <a:lnTo>
                    <a:pt x="1869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76337" y="203454"/>
              <a:ext cx="1870075" cy="450850"/>
            </a:xfrm>
            <a:custGeom>
              <a:avLst/>
              <a:gdLst/>
              <a:ahLst/>
              <a:cxnLst/>
              <a:rect l="l" t="t" r="r" b="b"/>
              <a:pathLst>
                <a:path w="1870075" h="450850">
                  <a:moveTo>
                    <a:pt x="0" y="450723"/>
                  </a:moveTo>
                  <a:lnTo>
                    <a:pt x="1869567" y="450723"/>
                  </a:lnTo>
                  <a:lnTo>
                    <a:pt x="1869567" y="0"/>
                  </a:lnTo>
                  <a:lnTo>
                    <a:pt x="0" y="0"/>
                  </a:lnTo>
                  <a:lnTo>
                    <a:pt x="0" y="45072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035" y="106756"/>
            <a:ext cx="304609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5" dirty="0">
                <a:solidFill>
                  <a:srgbClr val="242424"/>
                </a:solidFill>
              </a:rPr>
              <a:t>Industry</a:t>
            </a:r>
            <a:r>
              <a:rPr sz="2600" spc="-195" dirty="0">
                <a:solidFill>
                  <a:srgbClr val="242424"/>
                </a:solidFill>
              </a:rPr>
              <a:t> </a:t>
            </a:r>
            <a:r>
              <a:rPr sz="2600" spc="-100" dirty="0">
                <a:solidFill>
                  <a:srgbClr val="242424"/>
                </a:solidFill>
              </a:rPr>
              <a:t>LevelProjects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16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635" y="953516"/>
            <a:ext cx="3709670" cy="2688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 indent="-117475">
              <a:lnSpc>
                <a:spcPct val="100000"/>
              </a:lnSpc>
              <a:spcBef>
                <a:spcPts val="100"/>
              </a:spcBef>
              <a:buChar char="•"/>
              <a:tabLst>
                <a:tab pos="1301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Consider the scenario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 a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College:</a:t>
            </a:r>
            <a:endParaRPr sz="1200">
              <a:latin typeface="Tahoma"/>
              <a:cs typeface="Tahoma"/>
            </a:endParaRPr>
          </a:p>
          <a:p>
            <a:pPr marL="586740" lvl="1" indent="-117475">
              <a:lnSpc>
                <a:spcPct val="100000"/>
              </a:lnSpc>
              <a:spcBef>
                <a:spcPts val="1005"/>
              </a:spcBef>
              <a:buChar char="•"/>
              <a:tabLst>
                <a:tab pos="5873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Throw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away</a:t>
            </a:r>
            <a:r>
              <a:rPr sz="1200" spc="-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programs</a:t>
            </a:r>
            <a:endParaRPr sz="1200">
              <a:latin typeface="Tahoma"/>
              <a:cs typeface="Tahoma"/>
            </a:endParaRPr>
          </a:p>
          <a:p>
            <a:pPr marL="586740" lvl="1" indent="-117475">
              <a:lnSpc>
                <a:spcPct val="100000"/>
              </a:lnSpc>
              <a:spcBef>
                <a:spcPts val="1000"/>
              </a:spcBef>
              <a:buChar char="•"/>
              <a:tabLst>
                <a:tab pos="587375" algn="l"/>
              </a:tabLst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These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are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not used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by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any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one</a:t>
            </a:r>
            <a:r>
              <a:rPr sz="1200" spc="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later</a:t>
            </a:r>
            <a:endParaRPr sz="1200">
              <a:latin typeface="Tahoma"/>
              <a:cs typeface="Tahoma"/>
            </a:endParaRPr>
          </a:p>
          <a:p>
            <a:pPr marL="586740" lvl="1" indent="-117475">
              <a:lnSpc>
                <a:spcPct val="100000"/>
              </a:lnSpc>
              <a:spcBef>
                <a:spcPts val="994"/>
              </a:spcBef>
              <a:buChar char="•"/>
              <a:tabLst>
                <a:tab pos="5873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Same Users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/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Developers</a:t>
            </a:r>
            <a:endParaRPr sz="1200">
              <a:latin typeface="Tahoma"/>
              <a:cs typeface="Tahoma"/>
            </a:endParaRPr>
          </a:p>
          <a:p>
            <a:pPr marL="586740" lvl="1" indent="-117475">
              <a:lnSpc>
                <a:spcPct val="100000"/>
              </a:lnSpc>
              <a:spcBef>
                <a:spcPts val="1010"/>
              </a:spcBef>
              <a:buChar char="•"/>
              <a:tabLst>
                <a:tab pos="5873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Small assignments: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1-2 person</a:t>
            </a:r>
            <a:r>
              <a:rPr sz="1200" spc="-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teams</a:t>
            </a:r>
            <a:endParaRPr sz="1200">
              <a:latin typeface="Tahoma"/>
              <a:cs typeface="Tahoma"/>
            </a:endParaRPr>
          </a:p>
          <a:p>
            <a:pPr marL="586740" lvl="1" indent="-117475">
              <a:lnSpc>
                <a:spcPct val="100000"/>
              </a:lnSpc>
              <a:spcBef>
                <a:spcPts val="994"/>
              </a:spcBef>
              <a:buChar char="•"/>
              <a:tabLst>
                <a:tab pos="587375" algn="l"/>
              </a:tabLst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No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commercial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angle</a:t>
            </a:r>
            <a:endParaRPr sz="1200">
              <a:latin typeface="Tahoma"/>
              <a:cs typeface="Tahoma"/>
            </a:endParaRPr>
          </a:p>
          <a:p>
            <a:pPr marL="586740" lvl="1" indent="-117475">
              <a:lnSpc>
                <a:spcPct val="100000"/>
              </a:lnSpc>
              <a:spcBef>
                <a:spcPts val="1000"/>
              </a:spcBef>
              <a:buChar char="•"/>
              <a:tabLst>
                <a:tab pos="587375" algn="l"/>
              </a:tabLst>
            </a:pP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Familiar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application</a:t>
            </a: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domain</a:t>
            </a:r>
            <a:endParaRPr sz="1200">
              <a:latin typeface="Tahoma"/>
              <a:cs typeface="Tahoma"/>
            </a:endParaRPr>
          </a:p>
          <a:p>
            <a:pPr marL="586740" lvl="1" indent="-117475">
              <a:lnSpc>
                <a:spcPct val="100000"/>
              </a:lnSpc>
              <a:spcBef>
                <a:spcPts val="1005"/>
              </a:spcBef>
              <a:buChar char="•"/>
              <a:tabLst>
                <a:tab pos="5873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Low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criticality</a:t>
            </a:r>
            <a:endParaRPr sz="1200">
              <a:latin typeface="Tahoma"/>
              <a:cs typeface="Tahoma"/>
            </a:endParaRPr>
          </a:p>
          <a:p>
            <a:pPr marL="586740" lvl="1" indent="-117475">
              <a:lnSpc>
                <a:spcPct val="100000"/>
              </a:lnSpc>
              <a:spcBef>
                <a:spcPts val="994"/>
              </a:spcBef>
              <a:buChar char="•"/>
              <a:tabLst>
                <a:tab pos="587375" algn="l"/>
              </a:tabLst>
            </a:pP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Traditional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single-machine</a:t>
            </a:r>
            <a:r>
              <a:rPr sz="1200" spc="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architecture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946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Make</a:t>
            </a:r>
            <a:r>
              <a:rPr sz="1600" spc="-16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2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program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robust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1312" y="725424"/>
            <a:ext cx="4901184" cy="3724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86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4006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Differences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between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correctness 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and</a:t>
            </a:r>
            <a:r>
              <a:rPr sz="1600" spc="-1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robustness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2855" y="758952"/>
            <a:ext cx="4678680" cy="2651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87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4006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Differences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between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correctness 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and</a:t>
            </a:r>
            <a:r>
              <a:rPr sz="1600" spc="-1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robustness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736" y="697992"/>
            <a:ext cx="5376672" cy="3840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88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987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Definition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</a:t>
            </a:r>
            <a:r>
              <a:rPr sz="1600" spc="-1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refoctoring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791" y="661416"/>
            <a:ext cx="4709160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89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984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Definition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</a:t>
            </a:r>
            <a:r>
              <a:rPr sz="1600" spc="-1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refactoring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0727" y="701040"/>
            <a:ext cx="4974335" cy="3694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90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8472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Benefits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refactoring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710184"/>
            <a:ext cx="4684776" cy="2468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91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8472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Benefits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refactoring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5048" y="694944"/>
            <a:ext cx="4526280" cy="392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92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001256" y="149352"/>
            <a:ext cx="2093595" cy="441959"/>
            <a:chOff x="7001256" y="149352"/>
            <a:chExt cx="2093595" cy="441959"/>
          </a:xfrm>
        </p:grpSpPr>
        <p:sp>
          <p:nvSpPr>
            <p:cNvPr id="4" name="object 4"/>
            <p:cNvSpPr/>
            <p:nvPr/>
          </p:nvSpPr>
          <p:spPr>
            <a:xfrm>
              <a:off x="7315200" y="210312"/>
              <a:ext cx="1716024" cy="344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3448" y="161544"/>
              <a:ext cx="2069464" cy="417830"/>
            </a:xfrm>
            <a:custGeom>
              <a:avLst/>
              <a:gdLst/>
              <a:ahLst/>
              <a:cxnLst/>
              <a:rect l="l" t="t" r="r" b="b"/>
              <a:pathLst>
                <a:path w="2069465" h="417830">
                  <a:moveTo>
                    <a:pt x="2069083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69083" y="417322"/>
                  </a:lnTo>
                  <a:lnTo>
                    <a:pt x="2069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3448" y="161544"/>
              <a:ext cx="2069464" cy="417830"/>
            </a:xfrm>
            <a:custGeom>
              <a:avLst/>
              <a:gdLst/>
              <a:ahLst/>
              <a:cxnLst/>
              <a:rect l="l" t="t" r="r" b="b"/>
              <a:pathLst>
                <a:path w="2069465" h="417830">
                  <a:moveTo>
                    <a:pt x="0" y="417322"/>
                  </a:moveTo>
                  <a:lnTo>
                    <a:pt x="2069083" y="417322"/>
                  </a:lnTo>
                  <a:lnTo>
                    <a:pt x="2069083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65252"/>
            <a:ext cx="3808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</a:rPr>
              <a:t>Refactoring</a:t>
            </a:r>
            <a:r>
              <a:rPr sz="1600" spc="-114" dirty="0">
                <a:solidFill>
                  <a:srgbClr val="242424"/>
                </a:solidFill>
              </a:rPr>
              <a:t> </a:t>
            </a:r>
            <a:r>
              <a:rPr sz="1600" spc="-65" dirty="0">
                <a:solidFill>
                  <a:srgbClr val="242424"/>
                </a:solidFill>
              </a:rPr>
              <a:t>task</a:t>
            </a:r>
            <a:r>
              <a:rPr sz="1600" spc="-140" dirty="0">
                <a:solidFill>
                  <a:srgbClr val="242424"/>
                </a:solidFill>
              </a:rPr>
              <a:t> </a:t>
            </a:r>
            <a:r>
              <a:rPr sz="1600" spc="-5" dirty="0">
                <a:solidFill>
                  <a:srgbClr val="242424"/>
                </a:solidFill>
              </a:rPr>
              <a:t>to</a:t>
            </a:r>
            <a:r>
              <a:rPr sz="1600" spc="15" dirty="0">
                <a:solidFill>
                  <a:srgbClr val="242424"/>
                </a:solidFill>
              </a:rPr>
              <a:t> </a:t>
            </a:r>
            <a:r>
              <a:rPr sz="1600" spc="-20" dirty="0">
                <a:solidFill>
                  <a:srgbClr val="242424"/>
                </a:solidFill>
              </a:rPr>
              <a:t>the</a:t>
            </a:r>
            <a:r>
              <a:rPr sz="1600" spc="-40" dirty="0">
                <a:solidFill>
                  <a:srgbClr val="242424"/>
                </a:solidFill>
              </a:rPr>
              <a:t> </a:t>
            </a:r>
            <a:r>
              <a:rPr sz="1600" spc="-65" dirty="0">
                <a:solidFill>
                  <a:srgbClr val="242424"/>
                </a:solidFill>
              </a:rPr>
              <a:t>code</a:t>
            </a:r>
            <a:r>
              <a:rPr sz="1600" spc="-204" dirty="0">
                <a:solidFill>
                  <a:srgbClr val="242424"/>
                </a:solidFill>
              </a:rPr>
              <a:t> </a:t>
            </a:r>
            <a:r>
              <a:rPr sz="1600" spc="-80" dirty="0">
                <a:solidFill>
                  <a:srgbClr val="242424"/>
                </a:solidFill>
              </a:rPr>
              <a:t>issue</a:t>
            </a:r>
            <a:r>
              <a:rPr sz="1600" spc="-235" dirty="0">
                <a:solidFill>
                  <a:srgbClr val="242424"/>
                </a:solidFill>
              </a:rPr>
              <a:t> </a:t>
            </a:r>
            <a:r>
              <a:rPr sz="1600" spc="20" dirty="0">
                <a:solidFill>
                  <a:srgbClr val="242424"/>
                </a:solidFill>
              </a:rPr>
              <a:t>it</a:t>
            </a:r>
            <a:r>
              <a:rPr sz="1600" spc="-100" dirty="0">
                <a:solidFill>
                  <a:srgbClr val="242424"/>
                </a:solidFill>
              </a:rPr>
              <a:t> addresses</a:t>
            </a:r>
            <a:endParaRPr sz="1600"/>
          </a:p>
        </p:txBody>
      </p:sp>
      <p:sp>
        <p:nvSpPr>
          <p:cNvPr id="8" name="object 8"/>
          <p:cNvSpPr/>
          <p:nvPr/>
        </p:nvSpPr>
        <p:spPr>
          <a:xfrm>
            <a:off x="612648" y="710184"/>
            <a:ext cx="4715256" cy="2840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86129" y="3769258"/>
            <a:ext cx="38455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242424"/>
                </a:solidFill>
                <a:latin typeface="Arial"/>
                <a:cs typeface="Arial"/>
              </a:rPr>
              <a:t>Each</a:t>
            </a:r>
            <a:r>
              <a:rPr sz="1050" spc="-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Arial"/>
                <a:cs typeface="Arial"/>
              </a:rPr>
              <a:t>refactoring</a:t>
            </a:r>
            <a:r>
              <a:rPr sz="1050" spc="-1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242424"/>
                </a:solidFill>
                <a:latin typeface="Arial"/>
                <a:cs typeface="Arial"/>
              </a:rPr>
              <a:t>task</a:t>
            </a:r>
            <a:r>
              <a:rPr sz="1050" spc="-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242424"/>
                </a:solidFill>
                <a:latin typeface="Arial"/>
                <a:cs typeface="Arial"/>
              </a:rPr>
              <a:t>is addressed</a:t>
            </a:r>
            <a:r>
              <a:rPr sz="1050" spc="-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Arial"/>
                <a:cs typeface="Arial"/>
              </a:rPr>
              <a:t>to</a:t>
            </a:r>
            <a:r>
              <a:rPr sz="1050" spc="-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242424"/>
                </a:solidFill>
                <a:latin typeface="Arial"/>
                <a:cs typeface="Arial"/>
              </a:rPr>
              <a:t>the</a:t>
            </a:r>
            <a:r>
              <a:rPr sz="1050" spc="-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242424"/>
                </a:solidFill>
                <a:latin typeface="Arial"/>
                <a:cs typeface="Arial"/>
              </a:rPr>
              <a:t>code</a:t>
            </a:r>
            <a:r>
              <a:rPr sz="1050" spc="-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242424"/>
                </a:solidFill>
                <a:latin typeface="Arial"/>
                <a:cs typeface="Arial"/>
              </a:rPr>
              <a:t>issue</a:t>
            </a:r>
            <a:r>
              <a:rPr sz="1050" spc="-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242424"/>
                </a:solidFill>
                <a:latin typeface="Arial"/>
                <a:cs typeface="Arial"/>
              </a:rPr>
              <a:t>it</a:t>
            </a:r>
            <a:r>
              <a:rPr sz="1050" spc="-1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Arial"/>
                <a:cs typeface="Arial"/>
              </a:rPr>
              <a:t>addresses.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93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03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Refactoring</a:t>
            </a:r>
            <a:r>
              <a:rPr sz="1600" spc="-1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701040"/>
            <a:ext cx="5349240" cy="2935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94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03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Refactoring</a:t>
            </a:r>
            <a:r>
              <a:rPr sz="1600" spc="-1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095" y="856488"/>
            <a:ext cx="4998720" cy="1554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95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63383" y="190500"/>
            <a:ext cx="1895475" cy="476884"/>
            <a:chOff x="7263383" y="190500"/>
            <a:chExt cx="1895475" cy="476884"/>
          </a:xfrm>
        </p:grpSpPr>
        <p:sp>
          <p:nvSpPr>
            <p:cNvPr id="3" name="object 3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75575" y="202692"/>
              <a:ext cx="1870075" cy="450850"/>
            </a:xfrm>
            <a:custGeom>
              <a:avLst/>
              <a:gdLst/>
              <a:ahLst/>
              <a:cxnLst/>
              <a:rect l="l" t="t" r="r" b="b"/>
              <a:pathLst>
                <a:path w="1870075" h="450850">
                  <a:moveTo>
                    <a:pt x="1869567" y="0"/>
                  </a:moveTo>
                  <a:lnTo>
                    <a:pt x="0" y="0"/>
                  </a:lnTo>
                  <a:lnTo>
                    <a:pt x="0" y="450723"/>
                  </a:lnTo>
                  <a:lnTo>
                    <a:pt x="1869567" y="450723"/>
                  </a:lnTo>
                  <a:lnTo>
                    <a:pt x="1869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76337" y="203454"/>
              <a:ext cx="1870075" cy="450850"/>
            </a:xfrm>
            <a:custGeom>
              <a:avLst/>
              <a:gdLst/>
              <a:ahLst/>
              <a:cxnLst/>
              <a:rect l="l" t="t" r="r" b="b"/>
              <a:pathLst>
                <a:path w="1870075" h="450850">
                  <a:moveTo>
                    <a:pt x="0" y="450723"/>
                  </a:moveTo>
                  <a:lnTo>
                    <a:pt x="1869567" y="450723"/>
                  </a:lnTo>
                  <a:lnTo>
                    <a:pt x="1869567" y="0"/>
                  </a:lnTo>
                  <a:lnTo>
                    <a:pt x="0" y="0"/>
                  </a:lnTo>
                  <a:lnTo>
                    <a:pt x="0" y="45072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035" y="106756"/>
            <a:ext cx="304609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5" dirty="0">
                <a:solidFill>
                  <a:srgbClr val="242424"/>
                </a:solidFill>
              </a:rPr>
              <a:t>Industry</a:t>
            </a:r>
            <a:r>
              <a:rPr sz="2600" spc="-195" dirty="0">
                <a:solidFill>
                  <a:srgbClr val="242424"/>
                </a:solidFill>
              </a:rPr>
              <a:t> </a:t>
            </a:r>
            <a:r>
              <a:rPr sz="2600" spc="-100" dirty="0">
                <a:solidFill>
                  <a:srgbClr val="242424"/>
                </a:solidFill>
              </a:rPr>
              <a:t>LevelProjects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17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635" y="861542"/>
            <a:ext cx="7433945" cy="387985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Industry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level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programs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should</a:t>
            </a:r>
            <a:r>
              <a:rPr sz="1100" spc="-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be</a:t>
            </a:r>
            <a:endParaRPr sz="1100">
              <a:latin typeface="Tahoma"/>
              <a:cs typeface="Tahoma"/>
            </a:endParaRPr>
          </a:p>
          <a:p>
            <a:pPr marL="469900" marR="5080">
              <a:lnSpc>
                <a:spcPct val="150000"/>
              </a:lnSpc>
              <a:spcBef>
                <a:spcPts val="40"/>
              </a:spcBef>
              <a:buSzPct val="90909"/>
              <a:buChar char="•"/>
              <a:tabLst>
                <a:tab pos="534670" algn="l"/>
              </a:tabLst>
            </a:pP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Readable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:</a:t>
            </a:r>
            <a:r>
              <a:rPr sz="1100" spc="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Easy</a:t>
            </a:r>
            <a:r>
              <a:rPr sz="1100" spc="-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to read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 and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understand</a:t>
            </a:r>
            <a:r>
              <a:rPr sz="11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100" spc="-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code</a:t>
            </a:r>
            <a:r>
              <a:rPr sz="1100" spc="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at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any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time</a:t>
            </a:r>
            <a:r>
              <a:rPr sz="11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since</a:t>
            </a:r>
            <a:r>
              <a:rPr sz="11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lifetime</a:t>
            </a:r>
            <a:r>
              <a:rPr sz="11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</a:t>
            </a:r>
            <a:r>
              <a:rPr sz="1100" spc="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projects</a:t>
            </a:r>
            <a:r>
              <a:rPr sz="1100" spc="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will</a:t>
            </a:r>
            <a:r>
              <a:rPr sz="11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be</a:t>
            </a:r>
            <a:r>
              <a:rPr sz="1100" spc="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longer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terms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years.</a:t>
            </a:r>
            <a:endParaRPr sz="1100">
              <a:latin typeface="Tahoma"/>
              <a:cs typeface="Tahoma"/>
            </a:endParaRPr>
          </a:p>
          <a:p>
            <a:pPr marL="469900" marR="280670">
              <a:lnSpc>
                <a:spcPct val="150000"/>
              </a:lnSpc>
              <a:spcBef>
                <a:spcPts val="300"/>
              </a:spcBef>
              <a:buSzPct val="90909"/>
              <a:buChar char="•"/>
              <a:tabLst>
                <a:tab pos="534670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Maintainable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: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If the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program is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easy to understand and If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it is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easy to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modify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then the program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called as  maintainable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1165"/>
              </a:spcBef>
              <a:buSzPct val="90909"/>
              <a:buChar char="•"/>
              <a:tabLst>
                <a:tab pos="578485" algn="l"/>
              </a:tabLst>
            </a:pP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Modular : 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small unit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code for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single</a:t>
            </a:r>
            <a:r>
              <a:rPr sz="1100" spc="-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purpose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900"/>
              </a:spcBef>
              <a:buSzPct val="90909"/>
              <a:buChar char="•"/>
              <a:tabLst>
                <a:tab pos="578485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Reliable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: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Reliability describes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about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ability of 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system will work perfectly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stated without failure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or</a:t>
            </a:r>
            <a:r>
              <a:rPr sz="1100" spc="-19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error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900"/>
              </a:spcBef>
              <a:buSzPct val="90909"/>
              <a:buChar char="•"/>
              <a:tabLst>
                <a:tab pos="578485" algn="l"/>
              </a:tabLst>
            </a:pP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Robust : The ability of 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system to continue operating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despite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abnormalities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in input,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calculations,</a:t>
            </a:r>
            <a:r>
              <a:rPr sz="1100" spc="-2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etc.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900"/>
              </a:spcBef>
              <a:buSzPct val="90909"/>
              <a:buChar char="•"/>
              <a:tabLst>
                <a:tab pos="578485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Efficient</a:t>
            </a:r>
            <a:r>
              <a:rPr sz="11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: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1100" spc="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task</a:t>
            </a:r>
            <a:r>
              <a:rPr sz="11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which</a:t>
            </a:r>
            <a:r>
              <a:rPr sz="11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gets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done</a:t>
            </a:r>
            <a:r>
              <a:rPr sz="1100" spc="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in</a:t>
            </a:r>
            <a:r>
              <a:rPr sz="1100" spc="-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specified</a:t>
            </a:r>
            <a:r>
              <a:rPr sz="11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time</a:t>
            </a:r>
            <a:r>
              <a:rPr sz="11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with</a:t>
            </a:r>
            <a:r>
              <a:rPr sz="11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desired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quality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905"/>
              </a:spcBef>
              <a:buSzPct val="90909"/>
              <a:buChar char="•"/>
              <a:tabLst>
                <a:tab pos="578485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Easy to use: Program which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easy to use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by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end</a:t>
            </a:r>
            <a:r>
              <a:rPr sz="1100" spc="-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users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900"/>
              </a:spcBef>
              <a:buSzPct val="90909"/>
              <a:buChar char="•"/>
              <a:tabLst>
                <a:tab pos="578485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Flexible</a:t>
            </a:r>
            <a:endParaRPr sz="1100">
              <a:latin typeface="Tahoma"/>
              <a:cs typeface="Tahoma"/>
            </a:endParaRPr>
          </a:p>
          <a:p>
            <a:pPr marL="469900" marR="49530">
              <a:lnSpc>
                <a:spcPct val="150000"/>
              </a:lnSpc>
              <a:spcBef>
                <a:spcPts val="35"/>
              </a:spcBef>
              <a:buSzPct val="90909"/>
              <a:buChar char="•"/>
              <a:tabLst>
                <a:tab pos="534670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Extendable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: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If the additional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features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is possible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be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included without any side effects, then the 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program is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called as</a:t>
            </a:r>
            <a:r>
              <a:rPr sz="11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extendable.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1165"/>
              </a:spcBef>
              <a:buSzPct val="90909"/>
              <a:buChar char="•"/>
              <a:tabLst>
                <a:tab pos="578485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Reusable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: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If the task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written in program is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called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multiple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times, then the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program</a:t>
            </a:r>
            <a:r>
              <a:rPr sz="1100" spc="-2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is reusable.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03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Refactoring</a:t>
            </a:r>
            <a:r>
              <a:rPr sz="1600" spc="-1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2272" y="902208"/>
            <a:ext cx="4623816" cy="280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96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03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Refactoring</a:t>
            </a:r>
            <a:r>
              <a:rPr sz="1600" spc="-1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5319" y="822960"/>
            <a:ext cx="4785360" cy="1441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97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18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solidFill>
                  <a:srgbClr val="242424"/>
                </a:solidFill>
                <a:latin typeface="Arial"/>
                <a:cs typeface="Arial"/>
              </a:rPr>
              <a:t>La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8616" y="1185672"/>
            <a:ext cx="5398008" cy="2599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2616" y="3084322"/>
            <a:ext cx="429196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rgbClr val="242424"/>
                </a:solidFill>
                <a:latin typeface="Arial"/>
                <a:cs typeface="Arial"/>
              </a:rPr>
              <a:t>Write </a:t>
            </a:r>
            <a:r>
              <a:rPr sz="1400" spc="-25" dirty="0">
                <a:solidFill>
                  <a:srgbClr val="242424"/>
                </a:solidFill>
                <a:latin typeface="Arial"/>
                <a:cs typeface="Arial"/>
              </a:rPr>
              <a:t>pseudocode </a:t>
            </a:r>
            <a:r>
              <a:rPr sz="1400" spc="-10" dirty="0">
                <a:solidFill>
                  <a:srgbClr val="242424"/>
                </a:solidFill>
                <a:latin typeface="Arial"/>
                <a:cs typeface="Arial"/>
              </a:rPr>
              <a:t>for </a:t>
            </a:r>
            <a:r>
              <a:rPr sz="1400" spc="-5" dirty="0">
                <a:solidFill>
                  <a:srgbClr val="242424"/>
                </a:solidFill>
                <a:latin typeface="Arial"/>
                <a:cs typeface="Arial"/>
              </a:rPr>
              <a:t>all </a:t>
            </a:r>
            <a:r>
              <a:rPr sz="1400" spc="-10" dirty="0">
                <a:solidFill>
                  <a:srgbClr val="242424"/>
                </a:solidFill>
                <a:latin typeface="Arial"/>
                <a:cs typeface="Arial"/>
              </a:rPr>
              <a:t>assignments in lab </a:t>
            </a:r>
            <a:r>
              <a:rPr sz="1400" dirty="0">
                <a:solidFill>
                  <a:srgbClr val="242424"/>
                </a:solidFill>
                <a:latin typeface="Arial"/>
                <a:cs typeface="Arial"/>
              </a:rPr>
              <a:t>2 </a:t>
            </a:r>
            <a:r>
              <a:rPr sz="1400" spc="-5" dirty="0">
                <a:solidFill>
                  <a:srgbClr val="242424"/>
                </a:solidFill>
                <a:latin typeface="Arial"/>
                <a:cs typeface="Arial"/>
              </a:rPr>
              <a:t>to </a:t>
            </a:r>
            <a:r>
              <a:rPr sz="1400" spc="-15" dirty="0">
                <a:solidFill>
                  <a:srgbClr val="242424"/>
                </a:solidFill>
                <a:latin typeface="Arial"/>
                <a:cs typeface="Arial"/>
              </a:rPr>
              <a:t>apply  </a:t>
            </a:r>
            <a:r>
              <a:rPr sz="1400" spc="-10" dirty="0">
                <a:solidFill>
                  <a:srgbClr val="242424"/>
                </a:solidFill>
                <a:latin typeface="Arial"/>
                <a:cs typeface="Arial"/>
              </a:rPr>
              <a:t>the </a:t>
            </a:r>
            <a:r>
              <a:rPr sz="1400" spc="-15" dirty="0">
                <a:solidFill>
                  <a:srgbClr val="242424"/>
                </a:solidFill>
                <a:latin typeface="Arial"/>
                <a:cs typeface="Arial"/>
              </a:rPr>
              <a:t>characteristics </a:t>
            </a:r>
            <a:r>
              <a:rPr sz="1400" spc="-10" dirty="0">
                <a:solidFill>
                  <a:srgbClr val="242424"/>
                </a:solidFill>
                <a:latin typeface="Arial"/>
                <a:cs typeface="Arial"/>
              </a:rPr>
              <a:t>of </a:t>
            </a:r>
            <a:r>
              <a:rPr sz="1400" spc="-20" dirty="0">
                <a:solidFill>
                  <a:srgbClr val="242424"/>
                </a:solidFill>
                <a:latin typeface="Arial"/>
                <a:cs typeface="Arial"/>
              </a:rPr>
              <a:t>good </a:t>
            </a:r>
            <a:r>
              <a:rPr sz="1400" spc="-15" dirty="0">
                <a:solidFill>
                  <a:srgbClr val="242424"/>
                </a:solidFill>
                <a:latin typeface="Arial"/>
                <a:cs typeface="Arial"/>
              </a:rPr>
              <a:t>programming practices </a:t>
            </a:r>
            <a:r>
              <a:rPr sz="1400" spc="-5" dirty="0">
                <a:solidFill>
                  <a:srgbClr val="242424"/>
                </a:solidFill>
                <a:latin typeface="Arial"/>
                <a:cs typeface="Arial"/>
              </a:rPr>
              <a:t>like  </a:t>
            </a:r>
            <a:r>
              <a:rPr sz="1400" spc="-15" dirty="0">
                <a:solidFill>
                  <a:srgbClr val="242424"/>
                </a:solidFill>
                <a:latin typeface="Arial"/>
                <a:cs typeface="Arial"/>
              </a:rPr>
              <a:t>modularity</a:t>
            </a:r>
            <a:r>
              <a:rPr sz="1400" spc="2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242424"/>
                </a:solidFill>
                <a:latin typeface="Arial"/>
                <a:cs typeface="Arial"/>
              </a:rPr>
              <a:t>approach.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98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819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30" dirty="0">
                <a:solidFill>
                  <a:srgbClr val="242424"/>
                </a:solidFill>
                <a:latin typeface="Arial"/>
                <a:cs typeface="Arial"/>
              </a:rPr>
              <a:t>S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u</a:t>
            </a: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m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m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r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7344" y="728472"/>
            <a:ext cx="5090159" cy="2261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99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402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242424"/>
                </a:solidFill>
                <a:latin typeface="Arial"/>
                <a:cs typeface="Arial"/>
              </a:rPr>
              <a:t>Review</a:t>
            </a:r>
            <a:r>
              <a:rPr sz="1600" spc="-2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Question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8472" y="734568"/>
            <a:ext cx="4602480" cy="272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100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402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242424"/>
                </a:solidFill>
                <a:latin typeface="Arial"/>
                <a:cs typeface="Arial"/>
              </a:rPr>
              <a:t>Review</a:t>
            </a:r>
            <a:r>
              <a:rPr sz="1600" spc="-2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Question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791" y="826008"/>
            <a:ext cx="4581144" cy="2596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101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402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242424"/>
                </a:solidFill>
                <a:latin typeface="Arial"/>
                <a:cs typeface="Arial"/>
              </a:rPr>
              <a:t>Review</a:t>
            </a:r>
            <a:r>
              <a:rPr sz="1600" spc="-2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Question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7616" y="743712"/>
            <a:ext cx="5355336" cy="2901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102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3070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14" dirty="0">
                <a:solidFill>
                  <a:srgbClr val="242424"/>
                </a:solidFill>
                <a:latin typeface="Arial"/>
                <a:cs typeface="Arial"/>
              </a:rPr>
              <a:t>Lesson</a:t>
            </a:r>
            <a:r>
              <a:rPr sz="1600" spc="-25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40" dirty="0">
                <a:solidFill>
                  <a:srgbClr val="242424"/>
                </a:solidFill>
                <a:latin typeface="Arial"/>
                <a:cs typeface="Arial"/>
              </a:rPr>
              <a:t>3::Algorithm</a:t>
            </a:r>
            <a:r>
              <a:rPr sz="1600" spc="-1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Analysis</a:t>
            </a:r>
            <a:r>
              <a:rPr sz="1600" spc="-1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and</a:t>
            </a:r>
            <a:r>
              <a:rPr sz="1600" spc="-2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95" dirty="0">
                <a:solidFill>
                  <a:srgbClr val="242424"/>
                </a:solidFill>
                <a:latin typeface="Arial"/>
                <a:cs typeface="Arial"/>
              </a:rPr>
              <a:t>Design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0080" y="810768"/>
            <a:ext cx="6333744" cy="2389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103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704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242424"/>
                </a:solidFill>
                <a:latin typeface="Arial"/>
                <a:cs typeface="Arial"/>
              </a:rPr>
              <a:t>Algorithm</a:t>
            </a:r>
            <a:r>
              <a:rPr sz="1600" spc="-1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Analysis</a:t>
            </a:r>
            <a:r>
              <a:rPr sz="1600" spc="-2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and</a:t>
            </a:r>
            <a:r>
              <a:rPr sz="1600" spc="-2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efficiency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19" y="713232"/>
            <a:ext cx="5135879" cy="249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104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704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242424"/>
                </a:solidFill>
                <a:latin typeface="Arial"/>
                <a:cs typeface="Arial"/>
              </a:rPr>
              <a:t>Algorithm</a:t>
            </a:r>
            <a:r>
              <a:rPr sz="1600" spc="-1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Analysis</a:t>
            </a:r>
            <a:r>
              <a:rPr sz="1600" spc="-2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and</a:t>
            </a:r>
            <a:r>
              <a:rPr sz="1600" spc="-2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efficiency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2583" y="725424"/>
            <a:ext cx="4821936" cy="392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105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87805" y="830452"/>
          <a:ext cx="1941830" cy="391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1830"/>
              </a:tblGrid>
              <a:tr h="477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50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378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65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14805" y="830452"/>
            <a:ext cx="1688464" cy="391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80" dirty="0">
                <a:solidFill>
                  <a:srgbClr val="242424"/>
                </a:solidFill>
                <a:latin typeface="Arial"/>
                <a:cs typeface="Arial"/>
              </a:rPr>
              <a:t>LIVEOnlineClass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348400"/>
              </a:lnSpc>
              <a:spcBef>
                <a:spcPts val="105"/>
              </a:spcBef>
            </a:pP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Class</a:t>
            </a:r>
            <a:r>
              <a:rPr sz="1400" spc="-3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Recording</a:t>
            </a:r>
            <a:r>
              <a:rPr sz="1400" spc="-1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42424"/>
                </a:solidFill>
                <a:latin typeface="Arial"/>
                <a:cs typeface="Arial"/>
              </a:rPr>
              <a:t>in</a:t>
            </a:r>
            <a:r>
              <a:rPr sz="1400" spc="-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LMS  </a:t>
            </a:r>
            <a:r>
              <a:rPr sz="1400" spc="-20" dirty="0">
                <a:solidFill>
                  <a:srgbClr val="242424"/>
                </a:solidFill>
                <a:latin typeface="Arial"/>
                <a:cs typeface="Arial"/>
              </a:rPr>
              <a:t>24/7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Post</a:t>
            </a:r>
            <a:r>
              <a:rPr sz="1400" spc="-2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ClassSupport  </a:t>
            </a:r>
            <a:r>
              <a:rPr sz="1400" spc="-35" dirty="0">
                <a:solidFill>
                  <a:srgbClr val="242424"/>
                </a:solidFill>
                <a:latin typeface="Arial"/>
                <a:cs typeface="Arial"/>
              </a:rPr>
              <a:t>Module </a:t>
            </a:r>
            <a:r>
              <a:rPr sz="1400" spc="-50" dirty="0">
                <a:solidFill>
                  <a:srgbClr val="242424"/>
                </a:solidFill>
                <a:latin typeface="Arial"/>
                <a:cs typeface="Arial"/>
              </a:rPr>
              <a:t>Wise </a:t>
            </a:r>
            <a:r>
              <a:rPr sz="1400" spc="-65" dirty="0">
                <a:solidFill>
                  <a:srgbClr val="242424"/>
                </a:solidFill>
                <a:latin typeface="Arial"/>
                <a:cs typeface="Arial"/>
              </a:rPr>
              <a:t>Quiz  </a:t>
            </a:r>
            <a:r>
              <a:rPr sz="1400" spc="-55" dirty="0">
                <a:solidFill>
                  <a:srgbClr val="242424"/>
                </a:solidFill>
                <a:latin typeface="Arial"/>
                <a:cs typeface="Arial"/>
              </a:rPr>
              <a:t>Project</a:t>
            </a:r>
            <a:r>
              <a:rPr sz="1400" spc="-1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Work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Verifiable</a:t>
            </a:r>
            <a:r>
              <a:rPr sz="1400" spc="-1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Certificate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1458468"/>
            <a:ext cx="853440" cy="504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62000" y="2144268"/>
            <a:ext cx="719455" cy="504825"/>
            <a:chOff x="762000" y="2144268"/>
            <a:chExt cx="719455" cy="504825"/>
          </a:xfrm>
        </p:grpSpPr>
        <p:sp>
          <p:nvSpPr>
            <p:cNvPr id="7" name="object 7"/>
            <p:cNvSpPr/>
            <p:nvPr/>
          </p:nvSpPr>
          <p:spPr>
            <a:xfrm>
              <a:off x="1091184" y="2217420"/>
              <a:ext cx="390144" cy="4312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000" y="2144268"/>
              <a:ext cx="379475" cy="4404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38200" y="2877312"/>
            <a:ext cx="504444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639311"/>
            <a:ext cx="612648" cy="559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000" y="4245864"/>
            <a:ext cx="737616" cy="612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200" y="743712"/>
            <a:ext cx="504444" cy="509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7257288" y="169164"/>
            <a:ext cx="1901825" cy="490855"/>
            <a:chOff x="7257288" y="169164"/>
            <a:chExt cx="1901825" cy="490855"/>
          </a:xfrm>
        </p:grpSpPr>
        <p:sp>
          <p:nvSpPr>
            <p:cNvPr id="14" name="object 14"/>
            <p:cNvSpPr/>
            <p:nvPr/>
          </p:nvSpPr>
          <p:spPr>
            <a:xfrm>
              <a:off x="7315200" y="210312"/>
              <a:ext cx="1714500" cy="3459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69480" y="181356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1875662" y="0"/>
                  </a:moveTo>
                  <a:lnTo>
                    <a:pt x="0" y="0"/>
                  </a:lnTo>
                  <a:lnTo>
                    <a:pt x="0" y="464820"/>
                  </a:lnTo>
                  <a:lnTo>
                    <a:pt x="1875662" y="464820"/>
                  </a:lnTo>
                  <a:lnTo>
                    <a:pt x="1875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70242" y="182118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0" y="464820"/>
                  </a:moveTo>
                  <a:lnTo>
                    <a:pt x="1875663" y="464820"/>
                  </a:lnTo>
                  <a:lnTo>
                    <a:pt x="1875663" y="0"/>
                  </a:lnTo>
                  <a:lnTo>
                    <a:pt x="0" y="0"/>
                  </a:lnTo>
                  <a:lnTo>
                    <a:pt x="0" y="46482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0422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5" dirty="0">
                <a:solidFill>
                  <a:srgbClr val="242424"/>
                </a:solidFill>
              </a:rPr>
              <a:t>Industry </a:t>
            </a:r>
            <a:r>
              <a:rPr sz="2600" spc="-135" dirty="0">
                <a:solidFill>
                  <a:srgbClr val="242424"/>
                </a:solidFill>
              </a:rPr>
              <a:t>Level</a:t>
            </a:r>
            <a:r>
              <a:rPr sz="2600" spc="-635" dirty="0">
                <a:solidFill>
                  <a:srgbClr val="242424"/>
                </a:solidFill>
              </a:rPr>
              <a:t> </a:t>
            </a:r>
            <a:r>
              <a:rPr sz="2600" spc="-75" dirty="0">
                <a:solidFill>
                  <a:srgbClr val="242424"/>
                </a:solidFill>
              </a:rPr>
              <a:t>projects</a:t>
            </a:r>
            <a:endParaRPr sz="2600"/>
          </a:p>
        </p:txBody>
      </p:sp>
      <p:sp>
        <p:nvSpPr>
          <p:cNvPr id="18" name="object 18"/>
          <p:cNvSpPr/>
          <p:nvPr/>
        </p:nvSpPr>
        <p:spPr>
          <a:xfrm>
            <a:off x="158495" y="786384"/>
            <a:ext cx="8827007" cy="39867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423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Measuring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Unit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600" spc="-3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42424"/>
                </a:solidFill>
                <a:latin typeface="Arial"/>
                <a:cs typeface="Arial"/>
              </a:rPr>
              <a:t>Algorithm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3712" y="871728"/>
            <a:ext cx="5263896" cy="2078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106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423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Measuring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Unit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600" spc="-3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42424"/>
                </a:solidFill>
                <a:latin typeface="Arial"/>
                <a:cs typeface="Arial"/>
              </a:rPr>
              <a:t>Algorithm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791" y="935736"/>
            <a:ext cx="4608576" cy="1499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107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423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Measuring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Unit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600" spc="-3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42424"/>
                </a:solidFill>
                <a:latin typeface="Arial"/>
                <a:cs typeface="Arial"/>
              </a:rPr>
              <a:t>Algorithm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2376" y="819912"/>
            <a:ext cx="4663440" cy="236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108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423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Measuring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Unit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600" spc="-3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42424"/>
                </a:solidFill>
                <a:latin typeface="Arial"/>
                <a:cs typeface="Arial"/>
              </a:rPr>
              <a:t>Algorithm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1583" y="704088"/>
            <a:ext cx="4693920" cy="1667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109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423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Measuring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Unit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600" spc="-3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42424"/>
                </a:solidFill>
                <a:latin typeface="Arial"/>
                <a:cs typeface="Arial"/>
              </a:rPr>
              <a:t>Algorithm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448" y="780288"/>
            <a:ext cx="4678680" cy="2880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110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423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Measuring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Arial"/>
                <a:cs typeface="Arial"/>
              </a:rPr>
              <a:t>Unit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600" spc="-3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42424"/>
                </a:solidFill>
                <a:latin typeface="Arial"/>
                <a:cs typeface="Arial"/>
              </a:rPr>
              <a:t>Algorithm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2416" y="938784"/>
            <a:ext cx="4809744" cy="2691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111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379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Order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</a:t>
            </a:r>
            <a:r>
              <a:rPr sz="1600" spc="-2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Growth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6280" y="694944"/>
            <a:ext cx="5535168" cy="2859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112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379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Order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</a:t>
            </a:r>
            <a:r>
              <a:rPr sz="1600" spc="-2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Growth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877824"/>
            <a:ext cx="5007864" cy="3185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113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001256" y="149352"/>
            <a:ext cx="2093595" cy="441959"/>
            <a:chOff x="7001256" y="149352"/>
            <a:chExt cx="2093595" cy="441959"/>
          </a:xfrm>
        </p:grpSpPr>
        <p:sp>
          <p:nvSpPr>
            <p:cNvPr id="4" name="object 4"/>
            <p:cNvSpPr/>
            <p:nvPr/>
          </p:nvSpPr>
          <p:spPr>
            <a:xfrm>
              <a:off x="7315200" y="210312"/>
              <a:ext cx="1716024" cy="344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3448" y="161544"/>
              <a:ext cx="2069464" cy="417830"/>
            </a:xfrm>
            <a:custGeom>
              <a:avLst/>
              <a:gdLst/>
              <a:ahLst/>
              <a:cxnLst/>
              <a:rect l="l" t="t" r="r" b="b"/>
              <a:pathLst>
                <a:path w="2069465" h="417830">
                  <a:moveTo>
                    <a:pt x="2069083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69083" y="417322"/>
                  </a:lnTo>
                  <a:lnTo>
                    <a:pt x="2069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3448" y="161544"/>
              <a:ext cx="2069464" cy="417830"/>
            </a:xfrm>
            <a:custGeom>
              <a:avLst/>
              <a:gdLst/>
              <a:ahLst/>
              <a:cxnLst/>
              <a:rect l="l" t="t" r="r" b="b"/>
              <a:pathLst>
                <a:path w="2069465" h="417830">
                  <a:moveTo>
                    <a:pt x="0" y="417322"/>
                  </a:moveTo>
                  <a:lnTo>
                    <a:pt x="2069083" y="417322"/>
                  </a:lnTo>
                  <a:lnTo>
                    <a:pt x="2069083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65252"/>
            <a:ext cx="2159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242424"/>
                </a:solidFill>
              </a:rPr>
              <a:t>Examples-order </a:t>
            </a:r>
            <a:r>
              <a:rPr sz="1600" spc="-10" dirty="0">
                <a:solidFill>
                  <a:srgbClr val="242424"/>
                </a:solidFill>
              </a:rPr>
              <a:t>of</a:t>
            </a:r>
            <a:r>
              <a:rPr sz="1600" spc="-180" dirty="0">
                <a:solidFill>
                  <a:srgbClr val="242424"/>
                </a:solidFill>
              </a:rPr>
              <a:t> </a:t>
            </a:r>
            <a:r>
              <a:rPr sz="1600" spc="-30" dirty="0">
                <a:solidFill>
                  <a:srgbClr val="242424"/>
                </a:solidFill>
              </a:rPr>
              <a:t>growth</a:t>
            </a:r>
            <a:endParaRPr sz="1600"/>
          </a:p>
        </p:txBody>
      </p:sp>
      <p:sp>
        <p:nvSpPr>
          <p:cNvPr id="8" name="object 8"/>
          <p:cNvSpPr/>
          <p:nvPr/>
        </p:nvSpPr>
        <p:spPr>
          <a:xfrm>
            <a:off x="603504" y="737616"/>
            <a:ext cx="4669536" cy="2697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7555" y="3672078"/>
            <a:ext cx="42818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Write</a:t>
            </a:r>
            <a:r>
              <a:rPr sz="1100" spc="-1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an</a:t>
            </a:r>
            <a:r>
              <a:rPr sz="1100" spc="-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algorithm</a:t>
            </a:r>
            <a:r>
              <a:rPr sz="1100" spc="-1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1100" spc="-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above</a:t>
            </a:r>
            <a:r>
              <a:rPr sz="1100" spc="-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examples</a:t>
            </a:r>
            <a:r>
              <a:rPr sz="1100" spc="-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42424"/>
                </a:solidFill>
                <a:latin typeface="Arial"/>
                <a:cs typeface="Arial"/>
              </a:rPr>
              <a:t>before</a:t>
            </a:r>
            <a:r>
              <a:rPr sz="1100" spc="-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242424"/>
                </a:solidFill>
                <a:latin typeface="Arial"/>
                <a:cs typeface="Arial"/>
              </a:rPr>
              <a:t>findingits</a:t>
            </a:r>
            <a:r>
              <a:rPr sz="1100" spc="-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Arial"/>
                <a:cs typeface="Arial"/>
              </a:rPr>
              <a:t>efficiency.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114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882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Basic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efficiency</a:t>
            </a:r>
            <a:r>
              <a:rPr sz="1600" spc="-3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14" dirty="0">
                <a:solidFill>
                  <a:srgbClr val="242424"/>
                </a:solidFill>
                <a:latin typeface="Arial"/>
                <a:cs typeface="Arial"/>
              </a:rPr>
              <a:t>classes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0183" y="883920"/>
            <a:ext cx="6108192" cy="2916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115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87805" y="830452"/>
          <a:ext cx="1941830" cy="391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1830"/>
              </a:tblGrid>
              <a:tr h="477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50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378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65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14805" y="830452"/>
            <a:ext cx="1688464" cy="391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80" dirty="0">
                <a:solidFill>
                  <a:srgbClr val="242424"/>
                </a:solidFill>
                <a:latin typeface="Arial"/>
                <a:cs typeface="Arial"/>
              </a:rPr>
              <a:t>LIVEOnlineClass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348400"/>
              </a:lnSpc>
              <a:spcBef>
                <a:spcPts val="105"/>
              </a:spcBef>
            </a:pP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Class</a:t>
            </a:r>
            <a:r>
              <a:rPr sz="1400" spc="-3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Recording</a:t>
            </a:r>
            <a:r>
              <a:rPr sz="1400" spc="-1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42424"/>
                </a:solidFill>
                <a:latin typeface="Arial"/>
                <a:cs typeface="Arial"/>
              </a:rPr>
              <a:t>in</a:t>
            </a:r>
            <a:r>
              <a:rPr sz="1400" spc="-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LMS  </a:t>
            </a:r>
            <a:r>
              <a:rPr sz="1400" spc="-20" dirty="0">
                <a:solidFill>
                  <a:srgbClr val="242424"/>
                </a:solidFill>
                <a:latin typeface="Arial"/>
                <a:cs typeface="Arial"/>
              </a:rPr>
              <a:t>24/7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Post</a:t>
            </a:r>
            <a:r>
              <a:rPr sz="1400" spc="-2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ClassSupport  </a:t>
            </a:r>
            <a:r>
              <a:rPr sz="1400" spc="-35" dirty="0">
                <a:solidFill>
                  <a:srgbClr val="242424"/>
                </a:solidFill>
                <a:latin typeface="Arial"/>
                <a:cs typeface="Arial"/>
              </a:rPr>
              <a:t>Module </a:t>
            </a:r>
            <a:r>
              <a:rPr sz="1400" spc="-50" dirty="0">
                <a:solidFill>
                  <a:srgbClr val="242424"/>
                </a:solidFill>
                <a:latin typeface="Arial"/>
                <a:cs typeface="Arial"/>
              </a:rPr>
              <a:t>Wise </a:t>
            </a:r>
            <a:r>
              <a:rPr sz="1400" spc="-65" dirty="0">
                <a:solidFill>
                  <a:srgbClr val="242424"/>
                </a:solidFill>
                <a:latin typeface="Arial"/>
                <a:cs typeface="Arial"/>
              </a:rPr>
              <a:t>Quiz  </a:t>
            </a:r>
            <a:r>
              <a:rPr sz="1400" spc="-55" dirty="0">
                <a:solidFill>
                  <a:srgbClr val="242424"/>
                </a:solidFill>
                <a:latin typeface="Arial"/>
                <a:cs typeface="Arial"/>
              </a:rPr>
              <a:t>Project</a:t>
            </a:r>
            <a:r>
              <a:rPr sz="1400" spc="-1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Work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Verifiable</a:t>
            </a:r>
            <a:r>
              <a:rPr sz="1400" spc="-1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Certificate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1458468"/>
            <a:ext cx="853440" cy="504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62000" y="2144268"/>
            <a:ext cx="719455" cy="504825"/>
            <a:chOff x="762000" y="2144268"/>
            <a:chExt cx="719455" cy="504825"/>
          </a:xfrm>
        </p:grpSpPr>
        <p:sp>
          <p:nvSpPr>
            <p:cNvPr id="7" name="object 7"/>
            <p:cNvSpPr/>
            <p:nvPr/>
          </p:nvSpPr>
          <p:spPr>
            <a:xfrm>
              <a:off x="1091184" y="2217420"/>
              <a:ext cx="390144" cy="4312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000" y="2144268"/>
              <a:ext cx="379475" cy="4404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38200" y="2877312"/>
            <a:ext cx="504444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639311"/>
            <a:ext cx="612648" cy="559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000" y="4245864"/>
            <a:ext cx="737616" cy="612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200" y="743712"/>
            <a:ext cx="504444" cy="509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7257288" y="169164"/>
            <a:ext cx="1901825" cy="490855"/>
            <a:chOff x="7257288" y="169164"/>
            <a:chExt cx="1901825" cy="490855"/>
          </a:xfrm>
        </p:grpSpPr>
        <p:sp>
          <p:nvSpPr>
            <p:cNvPr id="14" name="object 14"/>
            <p:cNvSpPr/>
            <p:nvPr/>
          </p:nvSpPr>
          <p:spPr>
            <a:xfrm>
              <a:off x="7315200" y="210312"/>
              <a:ext cx="1714500" cy="3459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69480" y="181356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1875662" y="0"/>
                  </a:moveTo>
                  <a:lnTo>
                    <a:pt x="0" y="0"/>
                  </a:lnTo>
                  <a:lnTo>
                    <a:pt x="0" y="464820"/>
                  </a:lnTo>
                  <a:lnTo>
                    <a:pt x="1875662" y="464820"/>
                  </a:lnTo>
                  <a:lnTo>
                    <a:pt x="1875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70242" y="182118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0" y="464820"/>
                  </a:moveTo>
                  <a:lnTo>
                    <a:pt x="1875663" y="464820"/>
                  </a:lnTo>
                  <a:lnTo>
                    <a:pt x="1875663" y="0"/>
                  </a:lnTo>
                  <a:lnTo>
                    <a:pt x="0" y="0"/>
                  </a:lnTo>
                  <a:lnTo>
                    <a:pt x="0" y="46482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19761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20" dirty="0">
                <a:solidFill>
                  <a:srgbClr val="242424"/>
                </a:solidFill>
              </a:rPr>
              <a:t>Skil</a:t>
            </a:r>
            <a:r>
              <a:rPr sz="2600" spc="-490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s</a:t>
            </a:r>
            <a:r>
              <a:rPr sz="2600" spc="-360" dirty="0">
                <a:solidFill>
                  <a:srgbClr val="242424"/>
                </a:solidFill>
              </a:rPr>
              <a:t> </a:t>
            </a:r>
            <a:r>
              <a:rPr sz="2600" spc="-114" dirty="0">
                <a:solidFill>
                  <a:srgbClr val="242424"/>
                </a:solidFill>
              </a:rPr>
              <a:t>Required</a:t>
            </a:r>
            <a:endParaRPr sz="2600"/>
          </a:p>
        </p:txBody>
      </p:sp>
      <p:sp>
        <p:nvSpPr>
          <p:cNvPr id="18" name="object 18"/>
          <p:cNvSpPr/>
          <p:nvPr/>
        </p:nvSpPr>
        <p:spPr>
          <a:xfrm>
            <a:off x="547116" y="789432"/>
            <a:ext cx="6720840" cy="40050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882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Basic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efficiency</a:t>
            </a:r>
            <a:r>
              <a:rPr sz="1600" spc="-33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14" dirty="0">
                <a:solidFill>
                  <a:srgbClr val="242424"/>
                </a:solidFill>
                <a:latin typeface="Arial"/>
                <a:cs typeface="Arial"/>
              </a:rPr>
              <a:t>classes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6696" y="725424"/>
            <a:ext cx="4501896" cy="392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116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173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Best/Worst/Average</a:t>
            </a:r>
            <a:r>
              <a:rPr sz="1600" spc="-15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14" dirty="0">
                <a:solidFill>
                  <a:srgbClr val="242424"/>
                </a:solidFill>
                <a:latin typeface="Arial"/>
                <a:cs typeface="Arial"/>
              </a:rPr>
              <a:t>cases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8472" y="963168"/>
            <a:ext cx="4678680" cy="2270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117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173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Best/Worst/Average</a:t>
            </a:r>
            <a:r>
              <a:rPr sz="1600" spc="-15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14" dirty="0">
                <a:solidFill>
                  <a:srgbClr val="242424"/>
                </a:solidFill>
                <a:latin typeface="Arial"/>
                <a:cs typeface="Arial"/>
              </a:rPr>
              <a:t>cases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7304" y="637032"/>
            <a:ext cx="4721352" cy="392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118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576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Searching</a:t>
            </a:r>
            <a:r>
              <a:rPr sz="1600" spc="-2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242424"/>
                </a:solidFill>
                <a:latin typeface="Arial"/>
                <a:cs typeface="Arial"/>
              </a:rPr>
              <a:t>Techniques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255" y="914400"/>
            <a:ext cx="4831079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119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496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Sequential</a:t>
            </a:r>
            <a:r>
              <a:rPr sz="1600" spc="-2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Search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1040" y="746760"/>
            <a:ext cx="4632959" cy="2484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120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496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Sequential</a:t>
            </a:r>
            <a:r>
              <a:rPr sz="1600" spc="-2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Search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2648" y="804672"/>
            <a:ext cx="4907280" cy="202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121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254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Sequential</a:t>
            </a:r>
            <a:r>
              <a:rPr sz="1600" spc="-2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Search-Example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1312" y="758952"/>
            <a:ext cx="4669536" cy="249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122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254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Sequential</a:t>
            </a:r>
            <a:r>
              <a:rPr sz="1600" spc="-2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Search-Example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9808" y="661416"/>
            <a:ext cx="5059680" cy="2270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123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254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Sequential</a:t>
            </a:r>
            <a:r>
              <a:rPr sz="1600" spc="-2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Search-Example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2751" y="835152"/>
            <a:ext cx="5029200" cy="2087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124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905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Binary</a:t>
            </a:r>
            <a:r>
              <a:rPr sz="1600" spc="-2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Search-Features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4840" y="838200"/>
            <a:ext cx="4678680" cy="280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30124" y="1129284"/>
            <a:ext cx="8456930" cy="3637915"/>
            <a:chOff x="230124" y="1129284"/>
            <a:chExt cx="8456930" cy="3637915"/>
          </a:xfrm>
        </p:grpSpPr>
        <p:sp>
          <p:nvSpPr>
            <p:cNvPr id="4" name="object 4"/>
            <p:cNvSpPr/>
            <p:nvPr/>
          </p:nvSpPr>
          <p:spPr>
            <a:xfrm>
              <a:off x="4229100" y="1129284"/>
              <a:ext cx="4457700" cy="3637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0124" y="1257300"/>
              <a:ext cx="4191000" cy="29611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999731" y="149352"/>
            <a:ext cx="2098675" cy="443230"/>
            <a:chOff x="6999731" y="149352"/>
            <a:chExt cx="2098675" cy="443230"/>
          </a:xfrm>
        </p:grpSpPr>
        <p:sp>
          <p:nvSpPr>
            <p:cNvPr id="7" name="object 7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1923" y="161544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2072385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72385" y="417322"/>
                  </a:lnTo>
                  <a:lnTo>
                    <a:pt x="2072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685" y="162306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0" y="417322"/>
                  </a:moveTo>
                  <a:lnTo>
                    <a:pt x="2072385" y="417322"/>
                  </a:lnTo>
                  <a:lnTo>
                    <a:pt x="2072385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8576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0" dirty="0">
                <a:solidFill>
                  <a:srgbClr val="242424"/>
                </a:solidFill>
              </a:rPr>
              <a:t>Course</a:t>
            </a:r>
            <a:r>
              <a:rPr sz="2600" spc="-420" dirty="0">
                <a:solidFill>
                  <a:srgbClr val="242424"/>
                </a:solidFill>
              </a:rPr>
              <a:t> </a:t>
            </a:r>
            <a:r>
              <a:rPr sz="2600" spc="-145" dirty="0">
                <a:solidFill>
                  <a:srgbClr val="242424"/>
                </a:solidFill>
              </a:rPr>
              <a:t>Goals</a:t>
            </a:r>
            <a:r>
              <a:rPr sz="2600" spc="-405" dirty="0">
                <a:solidFill>
                  <a:srgbClr val="242424"/>
                </a:solidFill>
              </a:rPr>
              <a:t> </a:t>
            </a:r>
            <a:r>
              <a:rPr sz="2600" spc="-85" dirty="0">
                <a:solidFill>
                  <a:srgbClr val="242424"/>
                </a:solidFill>
              </a:rPr>
              <a:t>And</a:t>
            </a:r>
            <a:r>
              <a:rPr sz="2600" spc="-275" dirty="0">
                <a:solidFill>
                  <a:srgbClr val="242424"/>
                </a:solidFill>
              </a:rPr>
              <a:t> </a:t>
            </a:r>
            <a:r>
              <a:rPr sz="2600" spc="-80" dirty="0">
                <a:solidFill>
                  <a:srgbClr val="242424"/>
                </a:solidFill>
              </a:rPr>
              <a:t>Non</a:t>
            </a:r>
            <a:r>
              <a:rPr sz="2600" spc="-285" dirty="0">
                <a:solidFill>
                  <a:srgbClr val="242424"/>
                </a:solidFill>
              </a:rPr>
              <a:t> </a:t>
            </a:r>
            <a:r>
              <a:rPr sz="2600" spc="-145" dirty="0">
                <a:solidFill>
                  <a:srgbClr val="242424"/>
                </a:solidFill>
              </a:rPr>
              <a:t>Goals</a:t>
            </a:r>
            <a:endParaRPr sz="2600"/>
          </a:p>
        </p:txBody>
      </p: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19761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20" dirty="0">
                <a:solidFill>
                  <a:srgbClr val="242424"/>
                </a:solidFill>
              </a:rPr>
              <a:t>Skil</a:t>
            </a:r>
            <a:r>
              <a:rPr sz="2600" spc="-490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s</a:t>
            </a:r>
            <a:r>
              <a:rPr sz="2600" spc="-360" dirty="0">
                <a:solidFill>
                  <a:srgbClr val="242424"/>
                </a:solidFill>
              </a:rPr>
              <a:t> </a:t>
            </a:r>
            <a:r>
              <a:rPr sz="2600" spc="-114" dirty="0">
                <a:solidFill>
                  <a:srgbClr val="242424"/>
                </a:solidFill>
              </a:rPr>
              <a:t>Required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24992"/>
            <a:ext cx="7736840" cy="2948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 algn="just">
              <a:lnSpc>
                <a:spcPct val="150100"/>
              </a:lnSpc>
              <a:spcBef>
                <a:spcPts val="100"/>
              </a:spcBef>
            </a:pPr>
            <a:r>
              <a:rPr sz="1200" spc="-5" dirty="0">
                <a:solidFill>
                  <a:srgbClr val="242424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person require much more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technical knowledge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for writing industry level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applications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as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compared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writing  programs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 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college.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 college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having good technical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knowledge for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particular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technology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enough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to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write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but in industry along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technical knowledge you require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some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other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knowledge</a:t>
            </a:r>
            <a:r>
              <a:rPr sz="1200" spc="1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like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»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• What are good programming</a:t>
            </a:r>
            <a:r>
              <a:rPr sz="120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practices?</a:t>
            </a:r>
            <a:endParaRPr sz="12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» • How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write test</a:t>
            </a:r>
            <a:r>
              <a:rPr sz="1200" spc="-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cases?</a:t>
            </a:r>
            <a:endParaRPr sz="12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»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• 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You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also should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have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domain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knowledge.</a:t>
            </a:r>
            <a:endParaRPr sz="12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»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•</a:t>
            </a:r>
            <a:r>
              <a:rPr sz="1200" spc="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As</a:t>
            </a:r>
            <a:r>
              <a:rPr sz="1200" spc="1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we</a:t>
            </a:r>
            <a:r>
              <a:rPr sz="1200" spc="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need</a:t>
            </a:r>
            <a:r>
              <a:rPr sz="1200" spc="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200" spc="10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work</a:t>
            </a:r>
            <a:r>
              <a:rPr sz="1200" spc="9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</a:t>
            </a:r>
            <a:r>
              <a:rPr sz="1200" spc="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1200" spc="9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team</a:t>
            </a:r>
            <a:r>
              <a:rPr sz="1200" spc="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</a:t>
            </a:r>
            <a:r>
              <a:rPr sz="1200" spc="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industry,</a:t>
            </a:r>
            <a:r>
              <a:rPr sz="1200" spc="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you</a:t>
            </a:r>
            <a:r>
              <a:rPr sz="1200" spc="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also</a:t>
            </a:r>
            <a:r>
              <a:rPr sz="1200" spc="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need</a:t>
            </a:r>
            <a:r>
              <a:rPr sz="1200" spc="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200" spc="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improve</a:t>
            </a:r>
            <a:r>
              <a:rPr sz="1200" spc="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your</a:t>
            </a:r>
            <a:r>
              <a:rPr sz="1200" spc="9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communication</a:t>
            </a:r>
            <a:r>
              <a:rPr sz="1200" spc="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knowledge.</a:t>
            </a:r>
            <a:endParaRPr sz="1200">
              <a:latin typeface="Tahoma"/>
              <a:cs typeface="Tahoma"/>
            </a:endParaRPr>
          </a:p>
          <a:p>
            <a:pPr marL="599440">
              <a:lnSpc>
                <a:spcPct val="100000"/>
              </a:lnSpc>
              <a:spcBef>
                <a:spcPts val="695"/>
              </a:spcBef>
            </a:pP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You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should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be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dependable and</a:t>
            </a:r>
            <a:r>
              <a:rPr sz="12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flexible.</a:t>
            </a:r>
            <a:endParaRPr sz="12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» • </a:t>
            </a:r>
            <a:r>
              <a:rPr sz="1200" spc="-9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reach at managerial level,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you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need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acquire people management skill, Project management</a:t>
            </a:r>
            <a:r>
              <a:rPr sz="1200" spc="-1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skill</a:t>
            </a:r>
            <a:endParaRPr sz="1200">
              <a:latin typeface="Tahoma"/>
              <a:cs typeface="Tahoma"/>
            </a:endParaRPr>
          </a:p>
          <a:p>
            <a:pPr marL="599440">
              <a:lnSpc>
                <a:spcPct val="100000"/>
              </a:lnSpc>
              <a:spcBef>
                <a:spcPts val="720"/>
              </a:spcBef>
            </a:pP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over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period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time along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technical</a:t>
            </a:r>
            <a:r>
              <a:rPr sz="1200" spc="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skills.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2047" y="182880"/>
            <a:ext cx="1822450" cy="409575"/>
            <a:chOff x="7242047" y="182880"/>
            <a:chExt cx="1822450" cy="409575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905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Binary</a:t>
            </a:r>
            <a:r>
              <a:rPr sz="1600" spc="-2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Search-Features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2480" y="719328"/>
            <a:ext cx="4831080" cy="3788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126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909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Binary</a:t>
            </a:r>
            <a:r>
              <a:rPr sz="1600" spc="-2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05" dirty="0">
                <a:solidFill>
                  <a:srgbClr val="242424"/>
                </a:solidFill>
                <a:latin typeface="Arial"/>
                <a:cs typeface="Arial"/>
              </a:rPr>
              <a:t>Search-Example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831" y="856488"/>
            <a:ext cx="4703064" cy="2935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127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58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Comparison</a:t>
            </a:r>
            <a:r>
              <a:rPr sz="1600" spc="-2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0248" y="627888"/>
            <a:ext cx="4663440" cy="268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128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58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Comparison</a:t>
            </a:r>
            <a:r>
              <a:rPr sz="1600" spc="-2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6655" y="777240"/>
            <a:ext cx="4846320" cy="3169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129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58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Comparison</a:t>
            </a:r>
            <a:r>
              <a:rPr sz="1600" spc="-2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00" dirty="0">
                <a:solidFill>
                  <a:srgbClr val="242424"/>
                </a:solidFill>
                <a:latin typeface="Arial"/>
                <a:cs typeface="Arial"/>
              </a:rPr>
              <a:t>Example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6823" y="624840"/>
            <a:ext cx="4626864" cy="2764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130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solidFill>
                  <a:srgbClr val="242424"/>
                </a:solidFill>
                <a:latin typeface="Arial"/>
                <a:cs typeface="Arial"/>
              </a:rPr>
              <a:t>D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i</a:t>
            </a:r>
            <a:r>
              <a:rPr sz="1600" spc="-160" dirty="0">
                <a:solidFill>
                  <a:srgbClr val="242424"/>
                </a:solidFill>
                <a:latin typeface="Arial"/>
                <a:cs typeface="Arial"/>
              </a:rPr>
              <a:t>s</a:t>
            </a:r>
            <a:r>
              <a:rPr sz="1600" spc="-170" dirty="0">
                <a:solidFill>
                  <a:srgbClr val="242424"/>
                </a:solidFill>
                <a:latin typeface="Arial"/>
                <a:cs typeface="Arial"/>
              </a:rPr>
              <a:t>c</a:t>
            </a:r>
            <a:r>
              <a:rPr sz="1600" spc="-130" dirty="0">
                <a:solidFill>
                  <a:srgbClr val="242424"/>
                </a:solidFill>
                <a:latin typeface="Arial"/>
                <a:cs typeface="Arial"/>
              </a:rPr>
              <a:t>u</a:t>
            </a:r>
            <a:r>
              <a:rPr sz="1600" spc="-120" dirty="0">
                <a:solidFill>
                  <a:srgbClr val="242424"/>
                </a:solidFill>
                <a:latin typeface="Arial"/>
                <a:cs typeface="Arial"/>
              </a:rPr>
              <a:t>s</a:t>
            </a:r>
            <a:r>
              <a:rPr sz="1600" spc="-110" dirty="0">
                <a:solidFill>
                  <a:srgbClr val="242424"/>
                </a:solidFill>
                <a:latin typeface="Arial"/>
                <a:cs typeface="Arial"/>
              </a:rPr>
              <a:t>s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i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o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072" y="704088"/>
            <a:ext cx="4800600" cy="231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131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solidFill>
                  <a:srgbClr val="242424"/>
                </a:solidFill>
                <a:latin typeface="Arial"/>
                <a:cs typeface="Arial"/>
              </a:rPr>
              <a:t>D</a:t>
            </a:r>
            <a:r>
              <a:rPr sz="1600" dirty="0">
                <a:solidFill>
                  <a:srgbClr val="242424"/>
                </a:solidFill>
                <a:latin typeface="Arial"/>
                <a:cs typeface="Arial"/>
              </a:rPr>
              <a:t>i</a:t>
            </a:r>
            <a:r>
              <a:rPr sz="1600" spc="-160" dirty="0">
                <a:solidFill>
                  <a:srgbClr val="242424"/>
                </a:solidFill>
                <a:latin typeface="Arial"/>
                <a:cs typeface="Arial"/>
              </a:rPr>
              <a:t>s</a:t>
            </a:r>
            <a:r>
              <a:rPr sz="1600" spc="-170" dirty="0">
                <a:solidFill>
                  <a:srgbClr val="242424"/>
                </a:solidFill>
                <a:latin typeface="Arial"/>
                <a:cs typeface="Arial"/>
              </a:rPr>
              <a:t>c</a:t>
            </a:r>
            <a:r>
              <a:rPr sz="1600" spc="-130" dirty="0">
                <a:solidFill>
                  <a:srgbClr val="242424"/>
                </a:solidFill>
                <a:latin typeface="Arial"/>
                <a:cs typeface="Arial"/>
              </a:rPr>
              <a:t>u</a:t>
            </a:r>
            <a:r>
              <a:rPr sz="1600" spc="-120" dirty="0">
                <a:solidFill>
                  <a:srgbClr val="242424"/>
                </a:solidFill>
                <a:latin typeface="Arial"/>
                <a:cs typeface="Arial"/>
              </a:rPr>
              <a:t>s</a:t>
            </a:r>
            <a:r>
              <a:rPr sz="1600" spc="-110" dirty="0">
                <a:solidFill>
                  <a:srgbClr val="242424"/>
                </a:solidFill>
                <a:latin typeface="Arial"/>
                <a:cs typeface="Arial"/>
              </a:rPr>
              <a:t>s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i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o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2376" y="719328"/>
            <a:ext cx="4434840" cy="392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132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828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Example-MaxElement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5632" y="810768"/>
            <a:ext cx="4556760" cy="2767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133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828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Example-MaxElement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4191" y="871728"/>
            <a:ext cx="4815840" cy="200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134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828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Example-MaxElement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725424"/>
            <a:ext cx="4663440" cy="2834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135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87805" y="830452"/>
          <a:ext cx="1941830" cy="391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1830"/>
              </a:tblGrid>
              <a:tr h="477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50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378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65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14805" y="830452"/>
            <a:ext cx="1688464" cy="391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80" dirty="0">
                <a:solidFill>
                  <a:srgbClr val="242424"/>
                </a:solidFill>
                <a:latin typeface="Arial"/>
                <a:cs typeface="Arial"/>
              </a:rPr>
              <a:t>LIVEOnlineClass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348400"/>
              </a:lnSpc>
              <a:spcBef>
                <a:spcPts val="105"/>
              </a:spcBef>
            </a:pP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Class</a:t>
            </a:r>
            <a:r>
              <a:rPr sz="1400" spc="-3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Recording</a:t>
            </a:r>
            <a:r>
              <a:rPr sz="1400" spc="-1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42424"/>
                </a:solidFill>
                <a:latin typeface="Arial"/>
                <a:cs typeface="Arial"/>
              </a:rPr>
              <a:t>in</a:t>
            </a:r>
            <a:r>
              <a:rPr sz="1400" spc="-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LMS  </a:t>
            </a:r>
            <a:r>
              <a:rPr sz="1400" spc="-20" dirty="0">
                <a:solidFill>
                  <a:srgbClr val="242424"/>
                </a:solidFill>
                <a:latin typeface="Arial"/>
                <a:cs typeface="Arial"/>
              </a:rPr>
              <a:t>24/7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Post</a:t>
            </a:r>
            <a:r>
              <a:rPr sz="1400" spc="-2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ClassSupport  </a:t>
            </a:r>
            <a:r>
              <a:rPr sz="1400" spc="-35" dirty="0">
                <a:solidFill>
                  <a:srgbClr val="242424"/>
                </a:solidFill>
                <a:latin typeface="Arial"/>
                <a:cs typeface="Arial"/>
              </a:rPr>
              <a:t>Module </a:t>
            </a:r>
            <a:r>
              <a:rPr sz="1400" spc="-50" dirty="0">
                <a:solidFill>
                  <a:srgbClr val="242424"/>
                </a:solidFill>
                <a:latin typeface="Arial"/>
                <a:cs typeface="Arial"/>
              </a:rPr>
              <a:t>Wise </a:t>
            </a:r>
            <a:r>
              <a:rPr sz="1400" spc="-65" dirty="0">
                <a:solidFill>
                  <a:srgbClr val="242424"/>
                </a:solidFill>
                <a:latin typeface="Arial"/>
                <a:cs typeface="Arial"/>
              </a:rPr>
              <a:t>Quiz  </a:t>
            </a:r>
            <a:r>
              <a:rPr sz="1400" spc="-55" dirty="0">
                <a:solidFill>
                  <a:srgbClr val="242424"/>
                </a:solidFill>
                <a:latin typeface="Arial"/>
                <a:cs typeface="Arial"/>
              </a:rPr>
              <a:t>Project</a:t>
            </a:r>
            <a:r>
              <a:rPr sz="1400" spc="-1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Work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Verifiable</a:t>
            </a:r>
            <a:r>
              <a:rPr sz="1400" spc="-1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Certificate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1458468"/>
            <a:ext cx="853440" cy="504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62000" y="2144268"/>
            <a:ext cx="719455" cy="504825"/>
            <a:chOff x="762000" y="2144268"/>
            <a:chExt cx="719455" cy="504825"/>
          </a:xfrm>
        </p:grpSpPr>
        <p:sp>
          <p:nvSpPr>
            <p:cNvPr id="7" name="object 7"/>
            <p:cNvSpPr/>
            <p:nvPr/>
          </p:nvSpPr>
          <p:spPr>
            <a:xfrm>
              <a:off x="1091184" y="2217420"/>
              <a:ext cx="390144" cy="4312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000" y="2144268"/>
              <a:ext cx="379475" cy="4404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38200" y="2877312"/>
            <a:ext cx="504444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639311"/>
            <a:ext cx="612648" cy="559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000" y="4245864"/>
            <a:ext cx="737616" cy="612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200" y="743712"/>
            <a:ext cx="504444" cy="509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7257288" y="169164"/>
            <a:ext cx="1901825" cy="490855"/>
            <a:chOff x="7257288" y="169164"/>
            <a:chExt cx="1901825" cy="490855"/>
          </a:xfrm>
        </p:grpSpPr>
        <p:sp>
          <p:nvSpPr>
            <p:cNvPr id="14" name="object 14"/>
            <p:cNvSpPr/>
            <p:nvPr/>
          </p:nvSpPr>
          <p:spPr>
            <a:xfrm>
              <a:off x="7315200" y="210312"/>
              <a:ext cx="1714500" cy="3459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69480" y="181356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1875662" y="0"/>
                  </a:moveTo>
                  <a:lnTo>
                    <a:pt x="0" y="0"/>
                  </a:lnTo>
                  <a:lnTo>
                    <a:pt x="0" y="464820"/>
                  </a:lnTo>
                  <a:lnTo>
                    <a:pt x="1875662" y="464820"/>
                  </a:lnTo>
                  <a:lnTo>
                    <a:pt x="1875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70242" y="182118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0" y="464820"/>
                  </a:moveTo>
                  <a:lnTo>
                    <a:pt x="1875663" y="464820"/>
                  </a:lnTo>
                  <a:lnTo>
                    <a:pt x="1875663" y="0"/>
                  </a:lnTo>
                  <a:lnTo>
                    <a:pt x="0" y="0"/>
                  </a:lnTo>
                  <a:lnTo>
                    <a:pt x="0" y="46482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7953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70" dirty="0">
                <a:solidFill>
                  <a:srgbClr val="242424"/>
                </a:solidFill>
              </a:rPr>
              <a:t>Types</a:t>
            </a:r>
            <a:r>
              <a:rPr sz="2600" spc="-455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35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Projects</a:t>
            </a:r>
            <a:r>
              <a:rPr sz="2600" spc="-210" dirty="0">
                <a:solidFill>
                  <a:srgbClr val="242424"/>
                </a:solidFill>
              </a:rPr>
              <a:t> </a:t>
            </a:r>
            <a:r>
              <a:rPr sz="2600" spc="-20" dirty="0">
                <a:solidFill>
                  <a:srgbClr val="242424"/>
                </a:solidFill>
              </a:rPr>
              <a:t>in</a:t>
            </a:r>
            <a:r>
              <a:rPr sz="2600" spc="-395" dirty="0">
                <a:solidFill>
                  <a:srgbClr val="242424"/>
                </a:solidFill>
              </a:rPr>
              <a:t> </a:t>
            </a:r>
            <a:r>
              <a:rPr sz="2600" spc="-55" dirty="0">
                <a:solidFill>
                  <a:srgbClr val="242424"/>
                </a:solidFill>
              </a:rPr>
              <a:t>Industry</a:t>
            </a:r>
            <a:endParaRPr sz="2600"/>
          </a:p>
        </p:txBody>
      </p:sp>
      <p:sp>
        <p:nvSpPr>
          <p:cNvPr id="18" name="object 18"/>
          <p:cNvSpPr/>
          <p:nvPr/>
        </p:nvSpPr>
        <p:spPr>
          <a:xfrm>
            <a:off x="477012" y="720852"/>
            <a:ext cx="7673340" cy="40858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828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242424"/>
                </a:solidFill>
                <a:latin typeface="Arial"/>
                <a:cs typeface="Arial"/>
              </a:rPr>
              <a:t>Example-MaxElement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655" y="838200"/>
            <a:ext cx="5074920" cy="3368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136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18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solidFill>
                  <a:srgbClr val="242424"/>
                </a:solidFill>
                <a:latin typeface="Arial"/>
                <a:cs typeface="Arial"/>
              </a:rPr>
              <a:t>La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6008" y="740664"/>
            <a:ext cx="4663440" cy="2712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137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819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30" dirty="0">
                <a:solidFill>
                  <a:srgbClr val="242424"/>
                </a:solidFill>
                <a:latin typeface="Arial"/>
                <a:cs typeface="Arial"/>
              </a:rPr>
              <a:t>S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u</a:t>
            </a:r>
            <a:r>
              <a:rPr sz="1600" spc="-65" dirty="0">
                <a:solidFill>
                  <a:srgbClr val="242424"/>
                </a:solidFill>
                <a:latin typeface="Arial"/>
                <a:cs typeface="Arial"/>
              </a:rPr>
              <a:t>m</a:t>
            </a:r>
            <a:r>
              <a:rPr sz="1600" spc="-55" dirty="0">
                <a:solidFill>
                  <a:srgbClr val="242424"/>
                </a:solidFill>
                <a:latin typeface="Arial"/>
                <a:cs typeface="Arial"/>
              </a:rPr>
              <a:t>m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a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r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1727" y="938784"/>
            <a:ext cx="4623816" cy="2164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138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402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242424"/>
                </a:solidFill>
                <a:latin typeface="Arial"/>
                <a:cs typeface="Arial"/>
              </a:rPr>
              <a:t>Review</a:t>
            </a:r>
            <a:r>
              <a:rPr sz="1600" spc="-2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Question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7240" y="649224"/>
            <a:ext cx="5385816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139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186944"/>
            <a:ext cx="51593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10" dirty="0">
                <a:solidFill>
                  <a:srgbClr val="252525"/>
                </a:solidFill>
                <a:latin typeface="Arial"/>
                <a:cs typeface="Arial"/>
              </a:rPr>
              <a:t>Lesson4::Algorithm </a:t>
            </a:r>
            <a:r>
              <a:rPr sz="2600" spc="-170" dirty="0">
                <a:solidFill>
                  <a:srgbClr val="252525"/>
                </a:solidFill>
                <a:latin typeface="Arial"/>
                <a:cs typeface="Arial"/>
              </a:rPr>
              <a:t>Design</a:t>
            </a:r>
            <a:r>
              <a:rPr sz="2600" spc="-2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600" spc="-165" dirty="0">
                <a:solidFill>
                  <a:srgbClr val="252525"/>
                </a:solidFill>
                <a:latin typeface="Arial"/>
                <a:cs typeface="Arial"/>
              </a:rPr>
              <a:t>Techniques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81913"/>
            <a:ext cx="1908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Lesson</a:t>
            </a:r>
            <a:r>
              <a:rPr sz="1800" spc="-8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Objectives: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411224"/>
            <a:ext cx="5838444" cy="2657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9096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5" dirty="0"/>
              <a:t>Algorithm </a:t>
            </a:r>
            <a:r>
              <a:rPr sz="2600" spc="-170" dirty="0"/>
              <a:t>Design</a:t>
            </a:r>
            <a:r>
              <a:rPr sz="2600" spc="-310" dirty="0"/>
              <a:t> </a:t>
            </a:r>
            <a:r>
              <a:rPr sz="2600" spc="-165" dirty="0"/>
              <a:t>Techniques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535940" y="2425344"/>
            <a:ext cx="7729855" cy="220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>
              <a:lnSpc>
                <a:spcPct val="150000"/>
              </a:lnSpc>
              <a:spcBef>
                <a:spcPts val="10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Algorithm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Design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Techniques provides various different approaches to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solve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 given problem. Various design techniques are available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as 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listed in the above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slide.</a:t>
            </a:r>
            <a:endParaRPr sz="1000">
              <a:latin typeface="Tahoma"/>
              <a:cs typeface="Tahoma"/>
            </a:endParaRPr>
          </a:p>
          <a:p>
            <a:pPr marL="52069">
              <a:lnSpc>
                <a:spcPct val="100000"/>
              </a:lnSpc>
              <a:spcBef>
                <a:spcPts val="840"/>
              </a:spcBef>
            </a:pP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Brute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Force: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This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is “Just do it” type. Easiest solution is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found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for a problem without any concern of the efficiency</a:t>
            </a:r>
            <a:r>
              <a:rPr sz="10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parameter.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Divide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0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Conquer:</a:t>
            </a:r>
            <a:r>
              <a:rPr sz="10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Here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task</a:t>
            </a:r>
            <a:r>
              <a:rPr sz="10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0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divided,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solution</a:t>
            </a:r>
            <a:r>
              <a:rPr sz="1000" spc="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0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found</a:t>
            </a:r>
            <a:r>
              <a:rPr sz="10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for</a:t>
            </a:r>
            <a:r>
              <a:rPr sz="10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smallest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unit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solutions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are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conquered</a:t>
            </a:r>
            <a:r>
              <a:rPr sz="1000" spc="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0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derive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final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result.</a:t>
            </a:r>
            <a:endParaRPr sz="1000">
              <a:latin typeface="Tahoma"/>
              <a:cs typeface="Tahoma"/>
            </a:endParaRPr>
          </a:p>
          <a:p>
            <a:pPr marL="12700" marR="5080">
              <a:lnSpc>
                <a:spcPct val="150000"/>
              </a:lnSpc>
              <a:spcBef>
                <a:spcPts val="24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Decrease and conquer: It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based on exploiting the relationship between a solution to a given instance of a problem and a solution to a  smaller instance of the same</a:t>
            </a:r>
            <a:r>
              <a:rPr sz="100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problem.</a:t>
            </a:r>
            <a:endParaRPr sz="1000">
              <a:latin typeface="Tahoma"/>
              <a:cs typeface="Tahoma"/>
            </a:endParaRPr>
          </a:p>
          <a:p>
            <a:pPr marL="12700" marR="6350">
              <a:lnSpc>
                <a:spcPct val="150200"/>
              </a:lnSpc>
              <a:spcBef>
                <a:spcPts val="24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Backtracking: Backtracking is a technique used to solve problems with a large search space, by systematically trying and eliminating  possibilities.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5987" y="868680"/>
            <a:ext cx="4706112" cy="1525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4004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75" dirty="0"/>
              <a:t>Brute </a:t>
            </a:r>
            <a:r>
              <a:rPr sz="2600" spc="-85" dirty="0"/>
              <a:t>force </a:t>
            </a:r>
            <a:r>
              <a:rPr sz="2600" spc="-150" dirty="0"/>
              <a:t>– </a:t>
            </a:r>
            <a:r>
              <a:rPr sz="2600" spc="-114" dirty="0"/>
              <a:t>Bubble</a:t>
            </a:r>
            <a:r>
              <a:rPr sz="2600" spc="-370" dirty="0"/>
              <a:t> </a:t>
            </a:r>
            <a:r>
              <a:rPr sz="2600" spc="-110" dirty="0"/>
              <a:t>Sort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535940" y="3351428"/>
            <a:ext cx="772858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Brute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force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straightforward approach to solving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problem,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usually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directly based on the problem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statement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definitions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the concepts involved.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“Just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do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it!”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would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another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way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describe the prescription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the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brute-force approach.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Brute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Force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solutions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have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concerns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 the efficiency parameters. Example for  Bubble sort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explained in detail in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above</a:t>
            </a:r>
            <a:r>
              <a:rPr sz="1200" spc="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slides.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4172" y="778763"/>
            <a:ext cx="4966716" cy="2453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0016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14" dirty="0"/>
              <a:t>Bubble </a:t>
            </a:r>
            <a:r>
              <a:rPr sz="2600" spc="-110" dirty="0"/>
              <a:t>Sort</a:t>
            </a:r>
            <a:r>
              <a:rPr sz="2600" spc="-254" dirty="0"/>
              <a:t> </a:t>
            </a:r>
            <a:r>
              <a:rPr sz="2600" spc="-55" dirty="0"/>
              <a:t>Algorithm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678180" y="1062227"/>
            <a:ext cx="7743825" cy="2472055"/>
            <a:chOff x="678180" y="1062227"/>
            <a:chExt cx="7743825" cy="2472055"/>
          </a:xfrm>
        </p:grpSpPr>
        <p:sp>
          <p:nvSpPr>
            <p:cNvPr id="4" name="object 4"/>
            <p:cNvSpPr/>
            <p:nvPr/>
          </p:nvSpPr>
          <p:spPr>
            <a:xfrm>
              <a:off x="678180" y="1176527"/>
              <a:ext cx="3902964" cy="18425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81144" y="1062227"/>
              <a:ext cx="3840479" cy="2471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6714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5" dirty="0"/>
              <a:t>Divide </a:t>
            </a:r>
            <a:r>
              <a:rPr sz="2600" spc="-120" dirty="0"/>
              <a:t>and</a:t>
            </a:r>
            <a:r>
              <a:rPr sz="2600" spc="-260" dirty="0"/>
              <a:t> </a:t>
            </a:r>
            <a:r>
              <a:rPr sz="2600" spc="-135" dirty="0"/>
              <a:t>Conquer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535940" y="2684424"/>
            <a:ext cx="7729855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10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 divide-and-conquer technique involves solving a particular computational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problem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by dividing it into one or more subproblems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of 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smaller size, recursively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solving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each subproblem, and then “merging” or “marrying” the solutions to the subproblem(s) to produce a  solution to the original problem. Quite a few very efficient algorithms are specific implementations of this general strategy. Divide and  conquer technique work according to the following</a:t>
            </a:r>
            <a:r>
              <a:rPr sz="10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steps,</a:t>
            </a:r>
            <a:endParaRPr sz="10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840"/>
              </a:spcBef>
            </a:pPr>
            <a:r>
              <a:rPr sz="1000" spc="1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000" spc="1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problem is divided into several subproblems of the same type, ideally of about equal</a:t>
            </a:r>
            <a:r>
              <a:rPr sz="1000" spc="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size.</a:t>
            </a:r>
            <a:endParaRPr sz="10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840"/>
              </a:spcBef>
            </a:pPr>
            <a:r>
              <a:rPr sz="10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subproblems are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solved.</a:t>
            </a:r>
            <a:endParaRPr sz="1000">
              <a:latin typeface="Tahoma"/>
              <a:cs typeface="Tahoma"/>
            </a:endParaRPr>
          </a:p>
          <a:p>
            <a:pPr marL="141605" marR="6350" indent="-129539">
              <a:lnSpc>
                <a:spcPct val="150200"/>
              </a:lnSpc>
              <a:spcBef>
                <a:spcPts val="235"/>
              </a:spcBef>
            </a:pPr>
            <a:r>
              <a:rPr sz="1000" spc="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000" spc="5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necessary, the solutions to the subproblems are combined to get a solution to the original problem.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Note: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Not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every divide-and-  conquer algorithm is necessarily more efficient than even a brute-force</a:t>
            </a:r>
            <a:r>
              <a:rPr sz="1000" spc="1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solution.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327" y="868680"/>
            <a:ext cx="4223004" cy="1882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4856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5" dirty="0"/>
              <a:t>Divide </a:t>
            </a:r>
            <a:r>
              <a:rPr sz="2600" spc="-120" dirty="0"/>
              <a:t>and </a:t>
            </a:r>
            <a:r>
              <a:rPr sz="2600" spc="-135" dirty="0"/>
              <a:t>Conquer </a:t>
            </a:r>
            <a:r>
              <a:rPr sz="2600" spc="-150" dirty="0"/>
              <a:t>– </a:t>
            </a:r>
            <a:r>
              <a:rPr sz="2600" spc="-100" dirty="0"/>
              <a:t>Merge</a:t>
            </a:r>
            <a:r>
              <a:rPr sz="2600" spc="-260" dirty="0"/>
              <a:t> </a:t>
            </a:r>
            <a:r>
              <a:rPr sz="2600" spc="-110" dirty="0"/>
              <a:t>Sort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535940" y="954785"/>
            <a:ext cx="6973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Consider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above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given input, 5,1,4,2,10,3,9,15. First the task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divided in smallest unit as shown</a:t>
            </a:r>
            <a:r>
              <a:rPr sz="1200" spc="25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below.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9495" y="1144524"/>
            <a:ext cx="5658612" cy="3191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7953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70" dirty="0">
                <a:solidFill>
                  <a:srgbClr val="242424"/>
                </a:solidFill>
              </a:rPr>
              <a:t>Types</a:t>
            </a:r>
            <a:r>
              <a:rPr sz="2600" spc="-455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35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Projects</a:t>
            </a:r>
            <a:r>
              <a:rPr sz="2600" spc="-210" dirty="0">
                <a:solidFill>
                  <a:srgbClr val="242424"/>
                </a:solidFill>
              </a:rPr>
              <a:t> </a:t>
            </a:r>
            <a:r>
              <a:rPr sz="2600" spc="-20" dirty="0">
                <a:solidFill>
                  <a:srgbClr val="242424"/>
                </a:solidFill>
              </a:rPr>
              <a:t>in</a:t>
            </a:r>
            <a:r>
              <a:rPr sz="2600" spc="-395" dirty="0">
                <a:solidFill>
                  <a:srgbClr val="242424"/>
                </a:solidFill>
              </a:rPr>
              <a:t> </a:t>
            </a:r>
            <a:r>
              <a:rPr sz="2600" spc="-55" dirty="0">
                <a:solidFill>
                  <a:srgbClr val="242424"/>
                </a:solidFill>
              </a:rPr>
              <a:t>Industry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47115"/>
            <a:ext cx="7740015" cy="366585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In an industry there are </a:t>
            </a: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various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types of projects</a:t>
            </a:r>
            <a:r>
              <a:rPr sz="1000" spc="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like</a:t>
            </a:r>
            <a:endParaRPr sz="1000">
              <a:latin typeface="Tahoma"/>
              <a:cs typeface="Tahoma"/>
            </a:endParaRPr>
          </a:p>
          <a:p>
            <a:pPr marL="469900" marR="65405">
              <a:lnSpc>
                <a:spcPct val="133000"/>
              </a:lnSpc>
              <a:spcBef>
                <a:spcPts val="204"/>
              </a:spcBef>
              <a:buChar char="•"/>
              <a:tabLst>
                <a:tab pos="581660" algn="l"/>
              </a:tabLst>
            </a:pP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Development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Projects: In these projects we may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use different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types of life cycles like Waterfall model, Agile, RUP (Rational  Unified </a:t>
            </a: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Process)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you need to be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familiar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with these</a:t>
            </a:r>
            <a:r>
              <a:rPr sz="10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terms</a:t>
            </a:r>
            <a:endParaRPr sz="1000">
              <a:latin typeface="Tahoma"/>
              <a:cs typeface="Tahoma"/>
            </a:endParaRPr>
          </a:p>
          <a:p>
            <a:pPr marL="568960" indent="-99060">
              <a:lnSpc>
                <a:spcPct val="100000"/>
              </a:lnSpc>
              <a:spcBef>
                <a:spcPts val="600"/>
              </a:spcBef>
              <a:buChar char="•"/>
              <a:tabLst>
                <a:tab pos="568960" algn="l"/>
              </a:tabLst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Conversion</a:t>
            </a: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Projects</a:t>
            </a:r>
            <a:endParaRPr sz="1000">
              <a:latin typeface="Tahoma"/>
              <a:cs typeface="Tahoma"/>
            </a:endParaRPr>
          </a:p>
          <a:p>
            <a:pPr marL="896619" lvl="1" indent="-99695">
              <a:lnSpc>
                <a:spcPct val="100000"/>
              </a:lnSpc>
              <a:spcBef>
                <a:spcPts val="600"/>
              </a:spcBef>
              <a:buChar char="•"/>
              <a:tabLst>
                <a:tab pos="897255" algn="l"/>
              </a:tabLst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Migration - It refers to projects like upgrading a software to different </a:t>
            </a: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version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of the OS or </a:t>
            </a: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DBMS</a:t>
            </a:r>
            <a:r>
              <a:rPr sz="10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systems</a:t>
            </a:r>
            <a:endParaRPr sz="1000">
              <a:latin typeface="Tahoma"/>
              <a:cs typeface="Tahoma"/>
            </a:endParaRPr>
          </a:p>
          <a:p>
            <a:pPr marL="896619" lvl="1" indent="-99695">
              <a:lnSpc>
                <a:spcPct val="100000"/>
              </a:lnSpc>
              <a:spcBef>
                <a:spcPts val="600"/>
              </a:spcBef>
              <a:buChar char="•"/>
              <a:tabLst>
                <a:tab pos="897255" algn="l"/>
              </a:tabLst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Porting – If there is major change in the system like,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Hardware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Platform has</a:t>
            </a:r>
            <a:r>
              <a:rPr sz="1000" spc="-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changed.</a:t>
            </a:r>
            <a:endParaRPr sz="1000">
              <a:latin typeface="Tahoma"/>
              <a:cs typeface="Tahoma"/>
            </a:endParaRPr>
          </a:p>
          <a:p>
            <a:pPr marL="568960" indent="-99060">
              <a:lnSpc>
                <a:spcPct val="100000"/>
              </a:lnSpc>
              <a:spcBef>
                <a:spcPts val="600"/>
              </a:spcBef>
              <a:buChar char="•"/>
              <a:tabLst>
                <a:tab pos="568960" algn="l"/>
              </a:tabLst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Maintenance</a:t>
            </a:r>
            <a:r>
              <a:rPr sz="10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projects</a:t>
            </a:r>
            <a:endParaRPr sz="1000">
              <a:latin typeface="Tahoma"/>
              <a:cs typeface="Tahoma"/>
            </a:endParaRPr>
          </a:p>
          <a:p>
            <a:pPr marL="797560" marR="301625" lvl="1">
              <a:lnSpc>
                <a:spcPct val="130000"/>
              </a:lnSpc>
              <a:spcBef>
                <a:spcPts val="25"/>
              </a:spcBef>
              <a:buChar char="•"/>
              <a:tabLst>
                <a:tab pos="855980" algn="l"/>
              </a:tabLst>
            </a:pP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Bug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fix – If there is an unwanted behavior exists in </a:t>
            </a:r>
            <a:r>
              <a:rPr sz="1000" dirty="0">
                <a:solidFill>
                  <a:srgbClr val="242424"/>
                </a:solidFill>
                <a:latin typeface="Tahoma"/>
                <a:cs typeface="Tahoma"/>
              </a:rPr>
              <a:t>an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existing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system due to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bug(Problem),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then fix the bug by doing 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changes.</a:t>
            </a:r>
            <a:endParaRPr sz="1000">
              <a:latin typeface="Tahoma"/>
              <a:cs typeface="Tahoma"/>
            </a:endParaRPr>
          </a:p>
          <a:p>
            <a:pPr marL="855344" lvl="1" indent="-58419">
              <a:lnSpc>
                <a:spcPct val="100000"/>
              </a:lnSpc>
              <a:spcBef>
                <a:spcPts val="550"/>
              </a:spcBef>
              <a:buChar char="•"/>
              <a:tabLst>
                <a:tab pos="855980" algn="l"/>
              </a:tabLst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Change request – If there are any changes in the functionality are requested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from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customer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such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projects are called</a:t>
            </a:r>
            <a:r>
              <a:rPr sz="1000" spc="-1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as</a:t>
            </a:r>
            <a:endParaRPr sz="1000">
              <a:latin typeface="Tahoma"/>
              <a:cs typeface="Tahoma"/>
            </a:endParaRPr>
          </a:p>
          <a:p>
            <a:pPr marL="797560">
              <a:lnSpc>
                <a:spcPct val="100000"/>
              </a:lnSpc>
              <a:spcBef>
                <a:spcPts val="365"/>
              </a:spcBef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changed request type of</a:t>
            </a: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project.</a:t>
            </a:r>
            <a:endParaRPr sz="1000">
              <a:latin typeface="Tahoma"/>
              <a:cs typeface="Tahoma"/>
            </a:endParaRPr>
          </a:p>
          <a:p>
            <a:pPr marL="896619" lvl="1" indent="-99695" algn="just">
              <a:lnSpc>
                <a:spcPct val="100000"/>
              </a:lnSpc>
              <a:spcBef>
                <a:spcPts val="790"/>
              </a:spcBef>
              <a:buChar char="•"/>
              <a:tabLst>
                <a:tab pos="897255" algn="l"/>
              </a:tabLst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Release base – </a:t>
            </a: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Products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for which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periodically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the new release of the product is</a:t>
            </a:r>
            <a:r>
              <a:rPr sz="1000" spc="-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made</a:t>
            </a:r>
            <a:endParaRPr sz="1000">
              <a:latin typeface="Tahoma"/>
              <a:cs typeface="Tahoma"/>
            </a:endParaRPr>
          </a:p>
          <a:p>
            <a:pPr marL="469900" marR="5080" algn="just">
              <a:lnSpc>
                <a:spcPct val="130000"/>
              </a:lnSpc>
              <a:spcBef>
                <a:spcPts val="15"/>
              </a:spcBef>
              <a:buChar char="•"/>
              <a:tabLst>
                <a:tab pos="528320" algn="l"/>
              </a:tabLst>
            </a:pP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Internationalization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: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Normally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most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applications display messages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to user in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English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but in </a:t>
            </a: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some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cases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we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may need </a:t>
            </a: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to 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change the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application to display messages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in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local language based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on the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location where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we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are </a:t>
            </a: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using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it. In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such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type </a:t>
            </a: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of 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projects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we need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change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code accordingly.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If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we have hard coded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messages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in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the applications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then maintenance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will 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be the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tedious activity. Hence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good solution for it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is store the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messages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in a </a:t>
            </a: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file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in the </a:t>
            </a: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form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literal strings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and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use these 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files for displaying</a:t>
            </a:r>
            <a:r>
              <a:rPr sz="1000" spc="-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messages.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2047" y="182880"/>
            <a:ext cx="1822450" cy="409575"/>
            <a:chOff x="7242047" y="182880"/>
            <a:chExt cx="1822450" cy="409575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70179"/>
            <a:ext cx="3686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280" dirty="0"/>
              <a:t>ADT </a:t>
            </a:r>
            <a:r>
              <a:rPr sz="2800" spc="-80" dirty="0"/>
              <a:t>- </a:t>
            </a:r>
            <a:r>
              <a:rPr sz="2800" spc="-120" dirty="0"/>
              <a:t>Divide </a:t>
            </a:r>
            <a:r>
              <a:rPr sz="2800" spc="-135" dirty="0"/>
              <a:t>and </a:t>
            </a:r>
            <a:r>
              <a:rPr sz="2800" spc="-150" dirty="0"/>
              <a:t>Conquer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535940" y="947166"/>
            <a:ext cx="3736975" cy="1991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Efficiency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of Merge</a:t>
            </a:r>
            <a:r>
              <a:rPr sz="10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Sort</a:t>
            </a:r>
            <a:endParaRPr sz="1000">
              <a:latin typeface="Tahoma"/>
              <a:cs typeface="Tahoma"/>
            </a:endParaRPr>
          </a:p>
          <a:p>
            <a:pPr marL="469900" marR="2100580">
              <a:lnSpc>
                <a:spcPts val="2039"/>
              </a:lnSpc>
              <a:spcBef>
                <a:spcPts val="204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CBest(n)=O(nlogn)  CWorst(n)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=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log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)  CAvg(n)=O(logn)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Efficiency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of Quick</a:t>
            </a:r>
            <a:r>
              <a:rPr sz="10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Sort</a:t>
            </a:r>
            <a:endParaRPr sz="10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CBest(n)=O(nlogn)</a:t>
            </a:r>
            <a:endParaRPr sz="1000">
              <a:latin typeface="Tahoma"/>
              <a:cs typeface="Tahoma"/>
            </a:endParaRPr>
          </a:p>
          <a:p>
            <a:pPr marL="469900" marR="5080">
              <a:lnSpc>
                <a:spcPct val="170000"/>
              </a:lnSpc>
              <a:spcBef>
                <a:spcPts val="5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CWorst(n)=O(n2) [Depends on the pivot element chosen]  Avg(n)=O(1.38nlogn)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90059" y="1104900"/>
            <a:ext cx="4396740" cy="2473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1796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80" dirty="0"/>
              <a:t>Decrease </a:t>
            </a:r>
            <a:r>
              <a:rPr sz="2600" spc="-120" dirty="0"/>
              <a:t>and </a:t>
            </a:r>
            <a:r>
              <a:rPr sz="2600" spc="-135" dirty="0"/>
              <a:t>Conquer </a:t>
            </a:r>
            <a:r>
              <a:rPr sz="2600" spc="-150" dirty="0"/>
              <a:t>– </a:t>
            </a:r>
            <a:r>
              <a:rPr sz="2600" spc="-60" dirty="0"/>
              <a:t>Insertion</a:t>
            </a:r>
            <a:r>
              <a:rPr sz="2600" spc="-185" dirty="0"/>
              <a:t> </a:t>
            </a:r>
            <a:r>
              <a:rPr sz="2600" spc="-50" dirty="0"/>
              <a:t>sort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535940" y="3201773"/>
            <a:ext cx="7728584" cy="146812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05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Decrease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Conquer: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It</a:t>
            </a:r>
            <a:r>
              <a:rPr sz="10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based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0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exploiting</a:t>
            </a:r>
            <a:r>
              <a:rPr sz="100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relationship</a:t>
            </a:r>
            <a:r>
              <a:rPr sz="10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between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solution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0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given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instance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0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problem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solution</a:t>
            </a:r>
            <a:r>
              <a:rPr sz="10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endParaRPr sz="10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605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smaller instance of the same</a:t>
            </a:r>
            <a:r>
              <a:rPr sz="100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problem.</a:t>
            </a:r>
            <a:endParaRPr sz="1000">
              <a:latin typeface="Tahoma"/>
              <a:cs typeface="Tahoma"/>
            </a:endParaRPr>
          </a:p>
          <a:p>
            <a:pPr marL="12700" marR="5715" algn="just">
              <a:lnSpc>
                <a:spcPct val="151800"/>
              </a:lnSpc>
              <a:spcBef>
                <a:spcPts val="215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There are three major variations of decrease-and-conquer: - decrease by a constant : In the decrease-by-a-constant variation, the size  of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 instance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is reduced by the same constant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on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each iteration of the algorithm. Typically, this constant is equal to one - decrease by a  constant factor: The decrease-by-a-constant-factor technique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suggests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reducing a problem instance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by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same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constant factor on each  iteration of the algorithm. - variable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size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decrease: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size-reduction pattern varies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one iteration of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algorithm to</a:t>
            </a:r>
            <a:r>
              <a:rPr sz="1000" spc="2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another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7012" y="868680"/>
            <a:ext cx="5791200" cy="2171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404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60" dirty="0"/>
              <a:t>Insertion </a:t>
            </a:r>
            <a:r>
              <a:rPr sz="2600" spc="-110" dirty="0"/>
              <a:t>Sort </a:t>
            </a:r>
            <a:r>
              <a:rPr sz="2600" spc="-70" dirty="0"/>
              <a:t>-</a:t>
            </a:r>
            <a:r>
              <a:rPr sz="2600" spc="-295" dirty="0"/>
              <a:t> </a:t>
            </a:r>
            <a:r>
              <a:rPr sz="2600" spc="-170" dirty="0"/>
              <a:t>Example</a:t>
            </a:r>
            <a:endParaRPr sz="26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9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954785"/>
            <a:ext cx="7732395" cy="3757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Example: Consider the following</a:t>
            </a:r>
            <a:r>
              <a:rPr sz="1200" spc="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array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5 7 0 3 4 2 6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1.</a:t>
            </a:r>
            <a:endParaRPr sz="1200">
              <a:latin typeface="Tahoma"/>
              <a:cs typeface="Tahoma"/>
            </a:endParaRPr>
          </a:p>
          <a:p>
            <a:pPr marL="12700" marR="8255">
              <a:lnSpc>
                <a:spcPct val="150000"/>
              </a:lnSpc>
              <a:spcBef>
                <a:spcPts val="28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On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left side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sorted part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sequence 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shown 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underline.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each iteration,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number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positions  the inserted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element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has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moved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shown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00" spc="9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brackets.</a:t>
            </a:r>
            <a:endParaRPr sz="1200">
              <a:latin typeface="Tahoma"/>
              <a:cs typeface="Tahoma"/>
            </a:endParaRPr>
          </a:p>
          <a:p>
            <a:pPr marL="5969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5 7 0 3 4 2 6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1.(0)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–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Initially only a[0] element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sorted</a:t>
            </a:r>
            <a:endParaRPr sz="1200">
              <a:latin typeface="Tahoma"/>
              <a:cs typeface="Tahoma"/>
            </a:endParaRPr>
          </a:p>
          <a:p>
            <a:pPr marL="12700" marR="6985">
              <a:lnSpc>
                <a:spcPct val="150000"/>
              </a:lnSpc>
              <a:spcBef>
                <a:spcPts val="29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Consider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element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at a[1]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7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&gt;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5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 no change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 be there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sorted part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 increase from a[0] to a[1]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5 7 0  3 4 2 6 1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(0)</a:t>
            </a:r>
            <a:endParaRPr sz="1200">
              <a:latin typeface="Tahoma"/>
              <a:cs typeface="Tahoma"/>
            </a:endParaRPr>
          </a:p>
          <a:p>
            <a:pPr marL="12700" marR="5080" indent="46990">
              <a:lnSpc>
                <a:spcPct val="150200"/>
              </a:lnSpc>
              <a:spcBef>
                <a:spcPts val="285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Consider element at a[2]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we will copy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it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index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variable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check 7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&gt;0, 5&gt;0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hence 5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7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get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shifted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to 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location on right and put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0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at a[0] location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Now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size of sorted part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3 0 5 7 3 4 2 6 1</a:t>
            </a:r>
            <a:r>
              <a:rPr sz="1200" spc="8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(2)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Similarly we will place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element 3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from a[3]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[1] position and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array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 be as follows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0 3 5 7 4 2 6 1</a:t>
            </a:r>
            <a:r>
              <a:rPr sz="1200" spc="1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(2)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further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iterations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array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get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sorted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follows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0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3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4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5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7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6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(2)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4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r>
              <a:rPr sz="120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inserted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a[2]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position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0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3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4</a:t>
            </a:r>
            <a:endParaRPr sz="1200">
              <a:latin typeface="Tahoma"/>
              <a:cs typeface="Tahoma"/>
            </a:endParaRPr>
          </a:p>
          <a:p>
            <a:pPr marL="146685" indent="-134620">
              <a:lnSpc>
                <a:spcPct val="100000"/>
              </a:lnSpc>
              <a:spcBef>
                <a:spcPts val="720"/>
              </a:spcBef>
              <a:buAutoNum type="arabicPlain" startAt="5"/>
              <a:tabLst>
                <a:tab pos="147320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7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6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(4)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inserted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a[2]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position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0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3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4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5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6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7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(1)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6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get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inserted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a[4]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position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0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3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4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5</a:t>
            </a:r>
            <a:endParaRPr sz="1200">
              <a:latin typeface="Tahoma"/>
              <a:cs typeface="Tahoma"/>
            </a:endParaRPr>
          </a:p>
          <a:p>
            <a:pPr marL="142240" indent="-129539">
              <a:lnSpc>
                <a:spcPct val="100000"/>
              </a:lnSpc>
              <a:spcBef>
                <a:spcPts val="725"/>
              </a:spcBef>
              <a:buAutoNum type="arabicPlain" startAt="5"/>
              <a:tabLst>
                <a:tab pos="142240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7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(5)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- 1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 be inserted at a[1]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position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632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60" dirty="0"/>
              <a:t>Insertion </a:t>
            </a:r>
            <a:r>
              <a:rPr sz="2600" spc="-110" dirty="0"/>
              <a:t>Sort </a:t>
            </a:r>
            <a:r>
              <a:rPr sz="2600" spc="-70" dirty="0"/>
              <a:t>-</a:t>
            </a:r>
            <a:r>
              <a:rPr sz="2600" spc="-290" dirty="0"/>
              <a:t> </a:t>
            </a:r>
            <a:r>
              <a:rPr sz="2600" spc="-145" dirty="0"/>
              <a:t>Features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535940" y="3442842"/>
            <a:ext cx="7729855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Efficiency of insertion sort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O(n2).</a:t>
            </a:r>
            <a:endParaRPr sz="1200">
              <a:latin typeface="Tahoma"/>
              <a:cs typeface="Tahoma"/>
            </a:endParaRPr>
          </a:p>
          <a:p>
            <a:pPr marL="12700" marR="5080" algn="just">
              <a:lnSpc>
                <a:spcPct val="150000"/>
              </a:lnSpc>
              <a:spcBef>
                <a:spcPts val="28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More efficient sorting algorithms 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merge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sort, heap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sort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quick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sort.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Their efficiency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falls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under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nlogn class  but they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are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restricted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their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own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conditions. Hence it depends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on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input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type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decide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which algorithm 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must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given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application.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3776" y="1129283"/>
            <a:ext cx="5743956" cy="1970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5624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25" dirty="0"/>
              <a:t>Backtracking </a:t>
            </a:r>
            <a:r>
              <a:rPr sz="2600" spc="-150" dirty="0"/>
              <a:t>– </a:t>
            </a:r>
            <a:r>
              <a:rPr sz="2600" spc="-200" dirty="0"/>
              <a:t>N </a:t>
            </a:r>
            <a:r>
              <a:rPr sz="2600" spc="-170" dirty="0"/>
              <a:t>Queens</a:t>
            </a:r>
            <a:r>
              <a:rPr sz="2600" spc="-155" dirty="0"/>
              <a:t> </a:t>
            </a:r>
            <a:r>
              <a:rPr sz="2600" spc="-114" dirty="0"/>
              <a:t>Problem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535940" y="3462070"/>
            <a:ext cx="773049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Both backtracking and branch-and-bound are based on the construction of a state-space tree whose nodes reflect specific choices made  for a solution’s components. Both techniques terminate a node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as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soon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as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it can be guaranteed that no solution to the problem can </a:t>
            </a:r>
            <a:r>
              <a:rPr sz="1000" spc="5" dirty="0">
                <a:solidFill>
                  <a:srgbClr val="252525"/>
                </a:solidFill>
                <a:latin typeface="Tahoma"/>
                <a:cs typeface="Tahoma"/>
              </a:rPr>
              <a:t>be 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obtained by considering choices that correspond to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node’s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descendants.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Difference is that Branch and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Bound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is only applied to the  optimization problems where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as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Backtracking does not have any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such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constraints. The other difference is that the order in which nodes  of the state-space tree are generated. Backtracking uses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DFS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and Branch and bound uses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various rules,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one of</a:t>
            </a:r>
            <a:r>
              <a:rPr sz="10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them is best-first rule.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3316" y="998219"/>
            <a:ext cx="4069079" cy="2272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295" y="115570"/>
            <a:ext cx="45624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25" dirty="0"/>
              <a:t>Backtracking </a:t>
            </a:r>
            <a:r>
              <a:rPr sz="2600" spc="-150" dirty="0"/>
              <a:t>– </a:t>
            </a:r>
            <a:r>
              <a:rPr sz="2600" spc="-200" dirty="0"/>
              <a:t>N </a:t>
            </a:r>
            <a:r>
              <a:rPr sz="2600" spc="-170" dirty="0"/>
              <a:t>Queens</a:t>
            </a:r>
            <a:r>
              <a:rPr sz="2600" spc="-155" dirty="0"/>
              <a:t> </a:t>
            </a:r>
            <a:r>
              <a:rPr sz="2600" spc="-114" dirty="0"/>
              <a:t>Problem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01395" y="1077467"/>
            <a:ext cx="5715000" cy="2353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204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/>
              <a:t>Backtracking </a:t>
            </a:r>
            <a:r>
              <a:rPr sz="2400" spc="-140" dirty="0"/>
              <a:t>– </a:t>
            </a:r>
            <a:r>
              <a:rPr sz="2400" spc="-185" dirty="0"/>
              <a:t>N </a:t>
            </a:r>
            <a:r>
              <a:rPr sz="2400" spc="-160" dirty="0"/>
              <a:t>Queens</a:t>
            </a:r>
            <a:r>
              <a:rPr sz="2400" spc="-125" dirty="0"/>
              <a:t> </a:t>
            </a:r>
            <a:r>
              <a:rPr sz="2400" spc="-110" dirty="0"/>
              <a:t>Problem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7012" y="957072"/>
            <a:ext cx="5791200" cy="2580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204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/>
              <a:t>Backtracking </a:t>
            </a:r>
            <a:r>
              <a:rPr sz="2400" spc="-140" dirty="0"/>
              <a:t>– </a:t>
            </a:r>
            <a:r>
              <a:rPr sz="2400" spc="-185" dirty="0"/>
              <a:t>N </a:t>
            </a:r>
            <a:r>
              <a:rPr sz="2400" spc="-160" dirty="0"/>
              <a:t>Queens</a:t>
            </a:r>
            <a:r>
              <a:rPr sz="2400" spc="-125" dirty="0"/>
              <a:t> </a:t>
            </a:r>
            <a:r>
              <a:rPr sz="2400" spc="-110" dirty="0"/>
              <a:t>Problem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940" y="3201773"/>
            <a:ext cx="7728584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Lets place queen 1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 first possible position of its row, which is in column 1 of row 1.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Then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we place queen 2, after trying  unsuccessfully columns 1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2,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 first acceptable position for it, which is square (2, 3), the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square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row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2 and column 3. This  proves to be a dead end because there is no acceptable position for queen 3.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So,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 algorithm backtracks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and puts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queen 2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next 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possible position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at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(2, 4). Then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queen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3 is placed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at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(3, 2), which proves to be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another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dead end. The algorithm then backtracks all the  way to queen 1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moves it to (1, 2). Queen 2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then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goes to (2, 4), queen 3 to (3, 1),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queen 4 to (4, 3),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which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is a solution to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the 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problem. This is depicted in the state space tree on the above</a:t>
            </a:r>
            <a:r>
              <a:rPr sz="1000" spc="8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slide.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6988" y="868680"/>
            <a:ext cx="3171443" cy="2177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144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/>
              <a:t>Branch </a:t>
            </a:r>
            <a:r>
              <a:rPr sz="2400" spc="-114" dirty="0"/>
              <a:t>and </a:t>
            </a:r>
            <a:r>
              <a:rPr sz="2400" spc="-120" dirty="0"/>
              <a:t>Bound </a:t>
            </a:r>
            <a:r>
              <a:rPr sz="2400" spc="-140" dirty="0"/>
              <a:t>– </a:t>
            </a:r>
            <a:r>
              <a:rPr sz="2400" spc="-120" dirty="0"/>
              <a:t>Assignment</a:t>
            </a:r>
            <a:r>
              <a:rPr sz="2400" spc="-155" dirty="0"/>
              <a:t> </a:t>
            </a:r>
            <a:r>
              <a:rPr sz="2400" spc="-105" dirty="0"/>
              <a:t>Problem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7012" y="883919"/>
            <a:ext cx="5410200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144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/>
              <a:t>Branch </a:t>
            </a:r>
            <a:r>
              <a:rPr sz="2400" spc="-114" dirty="0"/>
              <a:t>and </a:t>
            </a:r>
            <a:r>
              <a:rPr sz="2400" spc="-120" dirty="0"/>
              <a:t>Bound </a:t>
            </a:r>
            <a:r>
              <a:rPr sz="2400" spc="-140" dirty="0"/>
              <a:t>– </a:t>
            </a:r>
            <a:r>
              <a:rPr sz="2400" spc="-120" dirty="0"/>
              <a:t>Assignment</a:t>
            </a:r>
            <a:r>
              <a:rPr sz="2400" spc="-155" dirty="0"/>
              <a:t> </a:t>
            </a:r>
            <a:r>
              <a:rPr sz="2400" spc="-105" dirty="0"/>
              <a:t>Problem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16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867664"/>
            <a:ext cx="7733030" cy="372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" algn="just">
              <a:lnSpc>
                <a:spcPct val="1401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Branch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Bound 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applicable for the optimization problem. Optimal solution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feasible solution with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best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the objective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function.</a:t>
            </a:r>
            <a:endParaRPr sz="1200">
              <a:latin typeface="Tahoma"/>
              <a:cs typeface="Tahoma"/>
            </a:endParaRPr>
          </a:p>
          <a:p>
            <a:pPr marL="12700" marR="8890" algn="just">
              <a:lnSpc>
                <a:spcPct val="140000"/>
              </a:lnSpc>
              <a:spcBef>
                <a:spcPts val="28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we can compare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node’s bound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with the value of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best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solution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seen so </a:t>
            </a:r>
            <a:r>
              <a:rPr sz="1200" spc="-45" dirty="0">
                <a:solidFill>
                  <a:srgbClr val="252525"/>
                </a:solidFill>
                <a:latin typeface="Tahoma"/>
                <a:cs typeface="Tahoma"/>
              </a:rPr>
              <a:t>far.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If the bound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not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better than the value of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best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solution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seen so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far—i.e.,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smaller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minimization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problem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larger  for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maximization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problem—the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node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nonpromising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can be terminated. Indeed,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solution obtained from 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 yield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better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solution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than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already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available.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principal idea of the branch-and-bound  technique.</a:t>
            </a:r>
            <a:endParaRPr sz="1200">
              <a:latin typeface="Tahoma"/>
              <a:cs typeface="Tahoma"/>
            </a:endParaRPr>
          </a:p>
          <a:p>
            <a:pPr marL="12700" marR="5080" algn="just">
              <a:lnSpc>
                <a:spcPct val="140000"/>
              </a:lnSpc>
              <a:spcBef>
                <a:spcPts val="290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Let us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illustrate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branch-and-bound approach by applying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problem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assigning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 people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 jobs 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so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 the total cost 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assignment 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small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 possible. Here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each person is assigned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exactly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job and  each job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assigned to exactly one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person. 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cost that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would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accrue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person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assigned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jth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job  is a known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quantity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C[i,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j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]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 each pair i, j = 1, 2, . . . , n.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problem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find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an assignment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minimum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total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cost.Consider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above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given</a:t>
            </a:r>
            <a:r>
              <a:rPr sz="1200" spc="1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instance,</a:t>
            </a:r>
            <a:endParaRPr sz="12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86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cost</a:t>
            </a:r>
            <a:r>
              <a:rPr sz="12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any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solution,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including</a:t>
            </a:r>
            <a:r>
              <a:rPr sz="12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sz="12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optimal</a:t>
            </a:r>
            <a:r>
              <a:rPr sz="12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one,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cannot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r>
              <a:rPr sz="12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smaller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than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sum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smallest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elements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endParaRPr sz="12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57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each of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matrix’s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rows.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ex: 2 + 3+ 1+ 4 = 10.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lower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bound.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87805" y="830452"/>
          <a:ext cx="1941830" cy="391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1830"/>
              </a:tblGrid>
              <a:tr h="477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50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378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65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14805" y="830452"/>
            <a:ext cx="1688464" cy="391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80" dirty="0">
                <a:solidFill>
                  <a:srgbClr val="242424"/>
                </a:solidFill>
                <a:latin typeface="Arial"/>
                <a:cs typeface="Arial"/>
              </a:rPr>
              <a:t>LIVEOnlineClass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348400"/>
              </a:lnSpc>
              <a:spcBef>
                <a:spcPts val="105"/>
              </a:spcBef>
            </a:pP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Class</a:t>
            </a:r>
            <a:r>
              <a:rPr sz="1400" spc="-3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Recording</a:t>
            </a:r>
            <a:r>
              <a:rPr sz="1400" spc="-1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42424"/>
                </a:solidFill>
                <a:latin typeface="Arial"/>
                <a:cs typeface="Arial"/>
              </a:rPr>
              <a:t>in</a:t>
            </a:r>
            <a:r>
              <a:rPr sz="1400" spc="-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LMS  </a:t>
            </a:r>
            <a:r>
              <a:rPr sz="1400" spc="-20" dirty="0">
                <a:solidFill>
                  <a:srgbClr val="242424"/>
                </a:solidFill>
                <a:latin typeface="Arial"/>
                <a:cs typeface="Arial"/>
              </a:rPr>
              <a:t>24/7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Post</a:t>
            </a:r>
            <a:r>
              <a:rPr sz="1400" spc="-2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ClassSupport  </a:t>
            </a:r>
            <a:r>
              <a:rPr sz="1400" spc="-35" dirty="0">
                <a:solidFill>
                  <a:srgbClr val="242424"/>
                </a:solidFill>
                <a:latin typeface="Arial"/>
                <a:cs typeface="Arial"/>
              </a:rPr>
              <a:t>Module </a:t>
            </a:r>
            <a:r>
              <a:rPr sz="1400" spc="-50" dirty="0">
                <a:solidFill>
                  <a:srgbClr val="242424"/>
                </a:solidFill>
                <a:latin typeface="Arial"/>
                <a:cs typeface="Arial"/>
              </a:rPr>
              <a:t>Wise </a:t>
            </a:r>
            <a:r>
              <a:rPr sz="1400" spc="-65" dirty="0">
                <a:solidFill>
                  <a:srgbClr val="242424"/>
                </a:solidFill>
                <a:latin typeface="Arial"/>
                <a:cs typeface="Arial"/>
              </a:rPr>
              <a:t>Quiz  </a:t>
            </a:r>
            <a:r>
              <a:rPr sz="1400" spc="-55" dirty="0">
                <a:solidFill>
                  <a:srgbClr val="242424"/>
                </a:solidFill>
                <a:latin typeface="Arial"/>
                <a:cs typeface="Arial"/>
              </a:rPr>
              <a:t>Project</a:t>
            </a:r>
            <a:r>
              <a:rPr sz="1400" spc="-1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Work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Verifiable</a:t>
            </a:r>
            <a:r>
              <a:rPr sz="1400" spc="-1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Certificate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1458468"/>
            <a:ext cx="853440" cy="504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62000" y="2144268"/>
            <a:ext cx="719455" cy="504825"/>
            <a:chOff x="762000" y="2144268"/>
            <a:chExt cx="719455" cy="504825"/>
          </a:xfrm>
        </p:grpSpPr>
        <p:sp>
          <p:nvSpPr>
            <p:cNvPr id="7" name="object 7"/>
            <p:cNvSpPr/>
            <p:nvPr/>
          </p:nvSpPr>
          <p:spPr>
            <a:xfrm>
              <a:off x="1091184" y="2217420"/>
              <a:ext cx="390144" cy="4312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000" y="2144268"/>
              <a:ext cx="379475" cy="4404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38200" y="2877312"/>
            <a:ext cx="504444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639311"/>
            <a:ext cx="612648" cy="559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000" y="4245864"/>
            <a:ext cx="737616" cy="612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200" y="743712"/>
            <a:ext cx="504444" cy="509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7257288" y="169164"/>
            <a:ext cx="1901825" cy="490855"/>
            <a:chOff x="7257288" y="169164"/>
            <a:chExt cx="1901825" cy="490855"/>
          </a:xfrm>
        </p:grpSpPr>
        <p:sp>
          <p:nvSpPr>
            <p:cNvPr id="14" name="object 14"/>
            <p:cNvSpPr/>
            <p:nvPr/>
          </p:nvSpPr>
          <p:spPr>
            <a:xfrm>
              <a:off x="7315200" y="210312"/>
              <a:ext cx="1714500" cy="3459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69480" y="181356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1875662" y="0"/>
                  </a:moveTo>
                  <a:lnTo>
                    <a:pt x="0" y="0"/>
                  </a:lnTo>
                  <a:lnTo>
                    <a:pt x="0" y="464820"/>
                  </a:lnTo>
                  <a:lnTo>
                    <a:pt x="1875662" y="464820"/>
                  </a:lnTo>
                  <a:lnTo>
                    <a:pt x="1875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70242" y="182118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0" y="464820"/>
                  </a:moveTo>
                  <a:lnTo>
                    <a:pt x="1875663" y="464820"/>
                  </a:lnTo>
                  <a:lnTo>
                    <a:pt x="1875663" y="0"/>
                  </a:lnTo>
                  <a:lnTo>
                    <a:pt x="0" y="0"/>
                  </a:lnTo>
                  <a:lnTo>
                    <a:pt x="0" y="46482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43376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15" dirty="0">
                <a:solidFill>
                  <a:srgbClr val="242424"/>
                </a:solidFill>
              </a:rPr>
              <a:t>SDLCprocess</a:t>
            </a:r>
            <a:r>
              <a:rPr sz="2600" spc="-340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40" dirty="0">
                <a:solidFill>
                  <a:srgbClr val="242424"/>
                </a:solidFill>
              </a:rPr>
              <a:t> </a:t>
            </a:r>
            <a:r>
              <a:rPr sz="2600" spc="-55" dirty="0">
                <a:solidFill>
                  <a:srgbClr val="242424"/>
                </a:solidFill>
              </a:rPr>
              <a:t>Waterfall</a:t>
            </a:r>
            <a:r>
              <a:rPr sz="2600" spc="-500" dirty="0">
                <a:solidFill>
                  <a:srgbClr val="242424"/>
                </a:solidFill>
              </a:rPr>
              <a:t> </a:t>
            </a:r>
            <a:r>
              <a:rPr sz="2600" spc="-35" dirty="0">
                <a:solidFill>
                  <a:srgbClr val="242424"/>
                </a:solidFill>
              </a:rPr>
              <a:t>Model</a:t>
            </a:r>
            <a:endParaRPr sz="2600"/>
          </a:p>
        </p:txBody>
      </p:sp>
      <p:sp>
        <p:nvSpPr>
          <p:cNvPr id="18" name="object 18"/>
          <p:cNvSpPr/>
          <p:nvPr/>
        </p:nvSpPr>
        <p:spPr>
          <a:xfrm>
            <a:off x="524255" y="763524"/>
            <a:ext cx="6743700" cy="41986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144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/>
              <a:t>Branch </a:t>
            </a:r>
            <a:r>
              <a:rPr sz="2400" spc="-114" dirty="0"/>
              <a:t>and </a:t>
            </a:r>
            <a:r>
              <a:rPr sz="2400" spc="-120" dirty="0"/>
              <a:t>Bound </a:t>
            </a:r>
            <a:r>
              <a:rPr sz="2400" spc="-140" dirty="0"/>
              <a:t>– </a:t>
            </a:r>
            <a:r>
              <a:rPr sz="2400" spc="-120" dirty="0"/>
              <a:t>Assignment</a:t>
            </a:r>
            <a:r>
              <a:rPr sz="2400" spc="-155" dirty="0"/>
              <a:t> </a:t>
            </a:r>
            <a:r>
              <a:rPr sz="2400" spc="-105" dirty="0"/>
              <a:t>Problem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940" y="3318789"/>
            <a:ext cx="7731125" cy="12573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5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nodes</a:t>
            </a:r>
            <a:r>
              <a:rPr sz="105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05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5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first</a:t>
            </a:r>
            <a:r>
              <a:rPr sz="105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level</a:t>
            </a:r>
            <a:r>
              <a:rPr sz="105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05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5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tree</a:t>
            </a:r>
            <a:r>
              <a:rPr sz="105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correspond</a:t>
            </a:r>
            <a:r>
              <a:rPr sz="105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05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selections</a:t>
            </a:r>
            <a:r>
              <a:rPr sz="105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05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sz="105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element</a:t>
            </a:r>
            <a:r>
              <a:rPr sz="105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05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5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first</a:t>
            </a:r>
            <a:r>
              <a:rPr sz="105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row</a:t>
            </a:r>
            <a:r>
              <a:rPr sz="105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05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5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matrix,</a:t>
            </a:r>
            <a:r>
              <a:rPr sz="105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Tahoma"/>
                <a:cs typeface="Tahoma"/>
              </a:rPr>
              <a:t>i.e.,</a:t>
            </a:r>
            <a:r>
              <a:rPr sz="105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5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job</a:t>
            </a:r>
            <a:r>
              <a:rPr sz="105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for</a:t>
            </a:r>
            <a:r>
              <a:rPr sz="105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person</a:t>
            </a:r>
            <a:endParaRPr sz="1050">
              <a:latin typeface="Tahoma"/>
              <a:cs typeface="Tahoma"/>
            </a:endParaRPr>
          </a:p>
          <a:p>
            <a:pPr marL="12700" marR="5080">
              <a:lnSpc>
                <a:spcPts val="1900"/>
              </a:lnSpc>
              <a:spcBef>
                <a:spcPts val="155"/>
              </a:spcBef>
            </a:pP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a.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So we have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four live leaves—nodes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1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through 4—that may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contain an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optimal solution.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most promising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of them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is node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2  because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it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has the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smallest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lowerbound</a:t>
            </a:r>
            <a:r>
              <a:rPr sz="1050" spc="-1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value.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So</a:t>
            </a:r>
            <a:r>
              <a:rPr sz="1050" spc="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we</a:t>
            </a:r>
            <a:r>
              <a:rPr sz="105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have</a:t>
            </a:r>
            <a:r>
              <a:rPr sz="1050" spc="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four</a:t>
            </a:r>
            <a:r>
              <a:rPr sz="105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live</a:t>
            </a:r>
            <a:r>
              <a:rPr sz="105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leaves—nodes</a:t>
            </a:r>
            <a:r>
              <a:rPr sz="105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r>
              <a:rPr sz="105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through</a:t>
            </a:r>
            <a:r>
              <a:rPr sz="105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4—that</a:t>
            </a:r>
            <a:r>
              <a:rPr sz="1050" spc="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may</a:t>
            </a:r>
            <a:r>
              <a:rPr sz="105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contain</a:t>
            </a:r>
            <a:r>
              <a:rPr sz="105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sz="105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optimal</a:t>
            </a:r>
            <a:r>
              <a:rPr sz="1050" spc="1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solution.</a:t>
            </a:r>
            <a:r>
              <a:rPr sz="105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50" spc="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most</a:t>
            </a:r>
            <a:r>
              <a:rPr sz="105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promising</a:t>
            </a:r>
            <a:r>
              <a:rPr sz="1050" spc="1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050" spc="1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them</a:t>
            </a:r>
            <a:r>
              <a:rPr sz="105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05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node</a:t>
            </a:r>
            <a:r>
              <a:rPr sz="105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because </a:t>
            </a:r>
            <a:r>
              <a:rPr sz="1050" spc="-5" dirty="0">
                <a:solidFill>
                  <a:srgbClr val="252525"/>
                </a:solidFill>
                <a:latin typeface="Tahoma"/>
                <a:cs typeface="Tahoma"/>
              </a:rPr>
              <a:t>it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has the smallest lowerbound</a:t>
            </a:r>
            <a:r>
              <a:rPr sz="1050" spc="-1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52525"/>
                </a:solidFill>
                <a:latin typeface="Tahoma"/>
                <a:cs typeface="Tahoma"/>
              </a:rPr>
              <a:t>value.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100" y="804672"/>
            <a:ext cx="5544312" cy="232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153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144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/>
              <a:t>Branch </a:t>
            </a:r>
            <a:r>
              <a:rPr sz="2400" spc="-114" dirty="0"/>
              <a:t>and </a:t>
            </a:r>
            <a:r>
              <a:rPr sz="2400" spc="-120" dirty="0"/>
              <a:t>Bound </a:t>
            </a:r>
            <a:r>
              <a:rPr sz="2400" spc="-140" dirty="0"/>
              <a:t>– </a:t>
            </a:r>
            <a:r>
              <a:rPr sz="2400" spc="-120" dirty="0"/>
              <a:t>Assignment</a:t>
            </a:r>
            <a:r>
              <a:rPr sz="2400" spc="-155" dirty="0"/>
              <a:t> </a:t>
            </a:r>
            <a:r>
              <a:rPr sz="2400" spc="-105" dirty="0"/>
              <a:t>Problem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940" y="3794861"/>
            <a:ext cx="773112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0000"/>
              </a:lnSpc>
              <a:spcBef>
                <a:spcPts val="100"/>
              </a:spcBef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Following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our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best-first search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strategy,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branch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out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from that node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first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by considering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three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different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ways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selecting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an element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from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second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row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second column—the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three different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jobs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that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 assigned to person</a:t>
            </a:r>
            <a:r>
              <a:rPr sz="120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0351" y="1182624"/>
            <a:ext cx="4122420" cy="2365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144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/>
              <a:t>Branch </a:t>
            </a:r>
            <a:r>
              <a:rPr sz="2400" spc="-114" dirty="0"/>
              <a:t>and </a:t>
            </a:r>
            <a:r>
              <a:rPr sz="2400" spc="-120" dirty="0"/>
              <a:t>Bound </a:t>
            </a:r>
            <a:r>
              <a:rPr sz="2400" spc="-140" dirty="0"/>
              <a:t>– </a:t>
            </a:r>
            <a:r>
              <a:rPr sz="2400" spc="-120" dirty="0"/>
              <a:t>Assignment</a:t>
            </a:r>
            <a:r>
              <a:rPr sz="2400" spc="-155" dirty="0"/>
              <a:t> </a:t>
            </a:r>
            <a:r>
              <a:rPr sz="2400" spc="-105" dirty="0"/>
              <a:t>Problem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49223" y="972311"/>
            <a:ext cx="548640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144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/>
              <a:t>Branch </a:t>
            </a:r>
            <a:r>
              <a:rPr sz="2400" spc="-114" dirty="0"/>
              <a:t>and </a:t>
            </a:r>
            <a:r>
              <a:rPr sz="2400" spc="-120" dirty="0"/>
              <a:t>Bound </a:t>
            </a:r>
            <a:r>
              <a:rPr sz="2400" spc="-140" dirty="0"/>
              <a:t>– </a:t>
            </a:r>
            <a:r>
              <a:rPr sz="2400" spc="-120" dirty="0"/>
              <a:t>Assignment</a:t>
            </a:r>
            <a:r>
              <a:rPr sz="2400" spc="-155" dirty="0"/>
              <a:t> </a:t>
            </a:r>
            <a:r>
              <a:rPr sz="2400" spc="-105" dirty="0"/>
              <a:t>Problem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863091"/>
            <a:ext cx="7729855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six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live leaves—nodes 1, 3,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4,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5, 6,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7 (which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may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contain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optimal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solution)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, again node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smallest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lower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bound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chosen, node 5.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First,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consider selecting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third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column’s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element from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c’s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row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(i.e.,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assigning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person c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job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3);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leaves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 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no choice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but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select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element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fourth column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d’s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row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(assigning person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 to job 4).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yields leaf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8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which corresponds to the feasible solution {a→2, b→1,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c→3,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→4}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total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13. Its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sibling,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node 9, corresponds to the feasible solution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{a→2,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b→1, c→4, 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→3}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total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cost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25.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Since its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cost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larger than the cost of the solution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represented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leaf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8, node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9 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is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simply terminated.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(Of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course,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its cost were smaller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than 13, we would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have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replace the information about 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best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solution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seen so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far with the data provided by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this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node.)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Now,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 we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inspect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each of the live leaves of  the last state-space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tree—nodes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1,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3,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4,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6,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7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we discover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that their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lower-bound values 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smaller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than  13,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best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selection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seen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so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far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(leaf 8).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Hence,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we terminate all 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them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recognize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solution represented by leaf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8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 the optimal solution to the</a:t>
            </a:r>
            <a:r>
              <a:rPr sz="1200" spc="1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problem.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203708"/>
            <a:ext cx="7727315" cy="149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solidFill>
                  <a:srgbClr val="252525"/>
                </a:solidFill>
                <a:latin typeface="Arial"/>
                <a:cs typeface="Arial"/>
              </a:rPr>
              <a:t>Lab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01675" algn="l"/>
                <a:tab pos="977265" algn="l"/>
                <a:tab pos="2334895" algn="l"/>
                <a:tab pos="2690495" algn="l"/>
                <a:tab pos="3222625" algn="l"/>
                <a:tab pos="3702685" algn="l"/>
                <a:tab pos="4641850" algn="l"/>
                <a:tab pos="4993640" algn="l"/>
                <a:tab pos="5374640" algn="l"/>
                <a:tab pos="6220460" algn="l"/>
                <a:tab pos="6751320" algn="l"/>
              </a:tabLst>
            </a:pPr>
            <a:r>
              <a:rPr sz="1800" spc="-4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800" spc="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8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e	a	pseud</a:t>
            </a: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oc</a:t>
            </a:r>
            <a:r>
              <a:rPr sz="18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de	</a:t>
            </a: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o	</a:t>
            </a:r>
            <a:r>
              <a:rPr sz="1800" spc="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es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t	</a:t>
            </a: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e	</a:t>
            </a: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8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ncept	</a:t>
            </a:r>
            <a:r>
              <a:rPr sz="18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f	a</a:t>
            </a:r>
            <a:r>
              <a:rPr sz="1800" spc="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	</a:t>
            </a: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8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rt</a:t>
            </a:r>
            <a:r>
              <a:rPr sz="1800" spc="-1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800" dirty="0">
                <a:solidFill>
                  <a:srgbClr val="252525"/>
                </a:solidFill>
                <a:latin typeface="Tahoma"/>
                <a:cs typeface="Tahoma"/>
              </a:rPr>
              <a:t>ng	and	</a:t>
            </a: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sea</a:t>
            </a:r>
            <a:r>
              <a:rPr sz="1800" spc="-1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ching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252525"/>
                </a:solidFill>
                <a:latin typeface="Tahoma"/>
                <a:cs typeface="Tahoma"/>
              </a:rPr>
              <a:t>problems.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205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/>
              <a:t>Sum</a:t>
            </a:r>
            <a:r>
              <a:rPr sz="2400" spc="-215" dirty="0"/>
              <a:t>m</a:t>
            </a:r>
            <a:r>
              <a:rPr sz="2400" spc="-95" dirty="0"/>
              <a:t>a</a:t>
            </a:r>
            <a:r>
              <a:rPr sz="2400" spc="-50" dirty="0"/>
              <a:t>r</a:t>
            </a:r>
            <a:r>
              <a:rPr sz="2400" spc="-114" dirty="0"/>
              <a:t>y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53568" y="1033272"/>
            <a:ext cx="7014972" cy="2799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2227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/>
              <a:t>Review</a:t>
            </a:r>
            <a:r>
              <a:rPr sz="2400" spc="-185" dirty="0"/>
              <a:t> </a:t>
            </a:r>
            <a:r>
              <a:rPr sz="2400" spc="-114" dirty="0"/>
              <a:t>Questions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7012" y="911352"/>
            <a:ext cx="5829300" cy="3209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2227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/>
              <a:t>Review</a:t>
            </a:r>
            <a:r>
              <a:rPr sz="2400" spc="-185" dirty="0"/>
              <a:t> </a:t>
            </a:r>
            <a:r>
              <a:rPr sz="2400" spc="-114" dirty="0"/>
              <a:t>Questions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48640" y="1109472"/>
            <a:ext cx="5943600" cy="2924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03708"/>
            <a:ext cx="3556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solidFill>
                  <a:srgbClr val="252525"/>
                </a:solidFill>
                <a:latin typeface="Arial"/>
                <a:cs typeface="Arial"/>
              </a:rPr>
              <a:t>Lesson5::Exception</a:t>
            </a:r>
            <a:r>
              <a:rPr sz="2400" spc="-1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252525"/>
                </a:solidFill>
                <a:latin typeface="Arial"/>
                <a:cs typeface="Arial"/>
              </a:rPr>
              <a:t>Handling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72769"/>
            <a:ext cx="10185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52525"/>
                </a:solidFill>
                <a:latin typeface="Tahoma"/>
                <a:cs typeface="Tahoma"/>
              </a:rPr>
              <a:t>Objectives: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315211"/>
            <a:ext cx="57912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3402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/>
              <a:t>What </a:t>
            </a:r>
            <a:r>
              <a:rPr sz="2400" spc="-125" dirty="0"/>
              <a:t>is </a:t>
            </a:r>
            <a:r>
              <a:rPr sz="2400" spc="-114" dirty="0"/>
              <a:t>Exception</a:t>
            </a:r>
            <a:r>
              <a:rPr sz="2400" spc="-275" dirty="0"/>
              <a:t> </a:t>
            </a:r>
            <a:r>
              <a:rPr sz="2400" spc="-110" dirty="0"/>
              <a:t>Handling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7012" y="905255"/>
            <a:ext cx="58674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43376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15" dirty="0">
                <a:solidFill>
                  <a:srgbClr val="242424"/>
                </a:solidFill>
              </a:rPr>
              <a:t>SDLCprocess</a:t>
            </a:r>
            <a:r>
              <a:rPr sz="2600" spc="-340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40" dirty="0">
                <a:solidFill>
                  <a:srgbClr val="242424"/>
                </a:solidFill>
              </a:rPr>
              <a:t> </a:t>
            </a:r>
            <a:r>
              <a:rPr sz="2600" spc="-55" dirty="0">
                <a:solidFill>
                  <a:srgbClr val="242424"/>
                </a:solidFill>
              </a:rPr>
              <a:t>Waterfall</a:t>
            </a:r>
            <a:r>
              <a:rPr sz="2600" spc="-500" dirty="0">
                <a:solidFill>
                  <a:srgbClr val="242424"/>
                </a:solidFill>
              </a:rPr>
              <a:t> </a:t>
            </a:r>
            <a:r>
              <a:rPr sz="2600" spc="-35" dirty="0">
                <a:solidFill>
                  <a:srgbClr val="242424"/>
                </a:solidFill>
              </a:rPr>
              <a:t>Model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41984"/>
            <a:ext cx="7743190" cy="3795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55" algn="just">
              <a:lnSpc>
                <a:spcPct val="140000"/>
              </a:lnSpc>
              <a:spcBef>
                <a:spcPts val="100"/>
              </a:spcBef>
            </a:pP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Waterfall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Model: The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waterfall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model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sequential software development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model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 which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development is seen as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flowing 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steadily downwards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(like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waterfall)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through the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phases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requirements analysis, design,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coding,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testing (validation), 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deployment,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and</a:t>
            </a:r>
            <a:r>
              <a:rPr sz="11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maintenance.</a:t>
            </a:r>
            <a:endParaRPr sz="11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030"/>
              </a:spcBef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SDLC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process of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Waterfall</a:t>
            </a:r>
            <a:r>
              <a:rPr sz="1100" spc="-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Model:</a:t>
            </a:r>
            <a:endParaRPr sz="1100">
              <a:latin typeface="Tahoma"/>
              <a:cs typeface="Tahoma"/>
            </a:endParaRPr>
          </a:p>
          <a:p>
            <a:pPr marL="596265" indent="-127000" algn="just">
              <a:lnSpc>
                <a:spcPct val="100000"/>
              </a:lnSpc>
              <a:spcBef>
                <a:spcPts val="805"/>
              </a:spcBef>
              <a:buChar char="•"/>
              <a:tabLst>
                <a:tab pos="596900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Requirement</a:t>
            </a:r>
            <a:r>
              <a:rPr sz="11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Analysis</a:t>
            </a:r>
            <a:r>
              <a:rPr sz="11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:</a:t>
            </a:r>
            <a:r>
              <a:rPr sz="1100" spc="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Identify</a:t>
            </a:r>
            <a:r>
              <a:rPr sz="11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all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 the</a:t>
            </a:r>
            <a:r>
              <a:rPr sz="11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requirements.</a:t>
            </a:r>
            <a:r>
              <a:rPr sz="1100" spc="-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After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requirement</a:t>
            </a:r>
            <a:r>
              <a:rPr sz="1100" spc="-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gathering,</a:t>
            </a:r>
            <a:r>
              <a:rPr sz="11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analyze</a:t>
            </a:r>
            <a:r>
              <a:rPr sz="11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100" spc="-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requirements</a:t>
            </a:r>
            <a:r>
              <a:rPr sz="1100" spc="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for</a:t>
            </a:r>
            <a:endParaRPr sz="1100">
              <a:latin typeface="Tahoma"/>
              <a:cs typeface="Tahoma"/>
            </a:endParaRPr>
          </a:p>
          <a:p>
            <a:pPr marL="469900" algn="just">
              <a:lnSpc>
                <a:spcPct val="100000"/>
              </a:lnSpc>
              <a:spcBef>
                <a:spcPts val="495"/>
              </a:spcBef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identifying their validity and the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possibility of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incorporating the requirements in the system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100" spc="-229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be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developed.</a:t>
            </a:r>
            <a:endParaRPr sz="1100">
              <a:latin typeface="Tahoma"/>
              <a:cs typeface="Tahoma"/>
            </a:endParaRPr>
          </a:p>
          <a:p>
            <a:pPr marL="469900" marR="6985" algn="just">
              <a:lnSpc>
                <a:spcPct val="140000"/>
              </a:lnSpc>
              <a:spcBef>
                <a:spcPts val="70"/>
              </a:spcBef>
              <a:buChar char="•"/>
              <a:tabLst>
                <a:tab pos="534670" algn="l"/>
              </a:tabLst>
            </a:pP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Design: It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process of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creating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detailed specification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for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software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module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.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It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involves algorithmic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design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and 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other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implementation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specific approaches for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s/w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component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such as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modularity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,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control hierarchy,,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data  structures etc. Designers/Technical leads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,senior developers ,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architects are involved in this</a:t>
            </a:r>
            <a:r>
              <a:rPr sz="1100" spc="-1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phase</a:t>
            </a:r>
            <a:endParaRPr sz="1100">
              <a:latin typeface="Tahoma"/>
              <a:cs typeface="Tahoma"/>
            </a:endParaRPr>
          </a:p>
          <a:p>
            <a:pPr marL="469900" marR="6350" algn="just">
              <a:lnSpc>
                <a:spcPct val="140000"/>
              </a:lnSpc>
              <a:spcBef>
                <a:spcPts val="305"/>
              </a:spcBef>
              <a:buChar char="•"/>
              <a:tabLst>
                <a:tab pos="534670" algn="l"/>
              </a:tabLst>
            </a:pP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Coding : Main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objective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this phase is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translate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software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design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into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code ,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each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component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identified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 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design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is implemented as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program module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following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coding</a:t>
            </a:r>
            <a:r>
              <a:rPr sz="11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guidelines</a:t>
            </a:r>
            <a:endParaRPr sz="1100">
              <a:latin typeface="Tahoma"/>
              <a:cs typeface="Tahoma"/>
            </a:endParaRPr>
          </a:p>
          <a:p>
            <a:pPr marL="577850" indent="-108585" algn="just">
              <a:lnSpc>
                <a:spcPct val="100000"/>
              </a:lnSpc>
              <a:spcBef>
                <a:spcPts val="1030"/>
              </a:spcBef>
              <a:buChar char="•"/>
              <a:tabLst>
                <a:tab pos="578485" algn="l"/>
              </a:tabLst>
            </a:pP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Testing :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Process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checking what’s been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developed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against the</a:t>
            </a:r>
            <a:r>
              <a:rPr sz="1100" spc="-1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requirement.</a:t>
            </a:r>
            <a:endParaRPr sz="1100">
              <a:latin typeface="Tahoma"/>
              <a:cs typeface="Tahoma"/>
            </a:endParaRPr>
          </a:p>
          <a:p>
            <a:pPr marL="577850" indent="-108585" algn="just">
              <a:lnSpc>
                <a:spcPct val="100000"/>
              </a:lnSpc>
              <a:spcBef>
                <a:spcPts val="805"/>
              </a:spcBef>
              <a:buChar char="•"/>
              <a:tabLst>
                <a:tab pos="578485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Deployment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: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Process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bringing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system into production</a:t>
            </a:r>
            <a:r>
              <a:rPr sz="1100" spc="-1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environment</a:t>
            </a:r>
            <a:endParaRPr sz="1100">
              <a:latin typeface="Tahoma"/>
              <a:cs typeface="Tahoma"/>
            </a:endParaRPr>
          </a:p>
          <a:p>
            <a:pPr marL="469900" marR="5080" algn="just">
              <a:lnSpc>
                <a:spcPct val="140000"/>
              </a:lnSpc>
              <a:spcBef>
                <a:spcPts val="60"/>
              </a:spcBef>
              <a:buChar char="•"/>
              <a:tabLst>
                <a:tab pos="534670" algn="l"/>
              </a:tabLst>
            </a:pP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Maintenance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: The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maintenance phase involves making changes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hardware, software, and documentation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support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its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operational</a:t>
            </a:r>
            <a:r>
              <a:rPr sz="1100" spc="-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effectiveness.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2047" y="182880"/>
            <a:ext cx="1822450" cy="409575"/>
            <a:chOff x="7242047" y="182880"/>
            <a:chExt cx="1822450" cy="409575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3402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/>
              <a:t>What </a:t>
            </a:r>
            <a:r>
              <a:rPr sz="2400" spc="-125" dirty="0"/>
              <a:t>is </a:t>
            </a:r>
            <a:r>
              <a:rPr sz="2400" spc="-114" dirty="0"/>
              <a:t>Exception</a:t>
            </a:r>
            <a:r>
              <a:rPr sz="2400" spc="-275" dirty="0"/>
              <a:t> </a:t>
            </a:r>
            <a:r>
              <a:rPr sz="2400" spc="-110" dirty="0"/>
              <a:t>Handling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27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941070"/>
            <a:ext cx="773112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Handling:</a:t>
            </a:r>
            <a:endParaRPr sz="1200">
              <a:latin typeface="Tahoma"/>
              <a:cs typeface="Tahoma"/>
            </a:endParaRPr>
          </a:p>
          <a:p>
            <a:pPr marL="12700" marR="7620" algn="just">
              <a:lnSpc>
                <a:spcPct val="140000"/>
              </a:lnSpc>
              <a:spcBef>
                <a:spcPts val="29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 exception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event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 occurs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during 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execution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a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program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disrupts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normal flow of  instructions. Exceptions 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way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report occurrence 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exceptional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condition.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 provides 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means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communicating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information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about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errors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up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through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chain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methods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until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one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them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handles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it.</a:t>
            </a:r>
            <a:endParaRPr sz="1200">
              <a:latin typeface="Tahoma"/>
              <a:cs typeface="Tahoma"/>
            </a:endParaRPr>
          </a:p>
          <a:p>
            <a:pPr marL="12700" marR="8890" indent="914400" algn="just">
              <a:lnSpc>
                <a:spcPts val="2020"/>
              </a:lnSpc>
              <a:spcBef>
                <a:spcPts val="160"/>
              </a:spcBef>
              <a:buChar char="•"/>
              <a:tabLst>
                <a:tab pos="1050925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When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occurs,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executing method creates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 object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hands it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runtime system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—”throwing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exception”</a:t>
            </a:r>
            <a:endParaRPr sz="1200">
              <a:latin typeface="Tahoma"/>
              <a:cs typeface="Tahoma"/>
            </a:endParaRPr>
          </a:p>
          <a:p>
            <a:pPr marL="12700" marR="8255" indent="914400" algn="just">
              <a:lnSpc>
                <a:spcPct val="140000"/>
              </a:lnSpc>
              <a:spcBef>
                <a:spcPts val="120"/>
              </a:spcBef>
              <a:buChar char="•"/>
              <a:tabLst>
                <a:tab pos="1054100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runtime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system searches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runtime call stack for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method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appropriate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handler,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  catch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exception.</a:t>
            </a:r>
            <a:endParaRPr sz="1200">
              <a:latin typeface="Tahoma"/>
              <a:cs typeface="Tahoma"/>
            </a:endParaRPr>
          </a:p>
          <a:p>
            <a:pPr marL="12700" marR="5080" algn="just">
              <a:lnSpc>
                <a:spcPct val="140100"/>
              </a:lnSpc>
              <a:spcBef>
                <a:spcPts val="285"/>
              </a:spcBef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 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while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booking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ticket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railway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reservation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system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suddenly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database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down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an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abrupt error page with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numerous lines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exception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messages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displayed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screen, then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user(non-technical  person)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would be embarrassing and will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get</a:t>
            </a:r>
            <a:r>
              <a:rPr sz="1200" spc="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annoyed.</a:t>
            </a:r>
            <a:endParaRPr sz="1200">
              <a:latin typeface="Tahoma"/>
              <a:cs typeface="Tahoma"/>
            </a:endParaRPr>
          </a:p>
          <a:p>
            <a:pPr marL="12700" marR="5715" algn="just">
              <a:lnSpc>
                <a:spcPct val="140100"/>
              </a:lnSpc>
              <a:spcBef>
                <a:spcPts val="29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Instead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displaying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abrupt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error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page,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your code catches this database down scenario and displays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graceful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message on screen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saying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"We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are currently experiencing some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difficulties 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our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system. Kindly try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after  some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time. Thank you" , then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would be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better message for the end</a:t>
            </a:r>
            <a:r>
              <a:rPr sz="1200" spc="1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users.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221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/>
              <a:t>Importance </a:t>
            </a:r>
            <a:r>
              <a:rPr sz="2400" spc="-5" dirty="0"/>
              <a:t>of </a:t>
            </a:r>
            <a:r>
              <a:rPr sz="2400" spc="-114" dirty="0"/>
              <a:t>Exception</a:t>
            </a:r>
            <a:r>
              <a:rPr sz="2400" spc="-390" dirty="0"/>
              <a:t> </a:t>
            </a:r>
            <a:r>
              <a:rPr sz="2400" spc="-110" dirty="0"/>
              <a:t>Handling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940" y="2761233"/>
            <a:ext cx="7730490" cy="1870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Importance of Exception</a:t>
            </a:r>
            <a:r>
              <a:rPr sz="10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Handling</a:t>
            </a:r>
            <a:endParaRPr sz="1000">
              <a:latin typeface="Tahoma"/>
              <a:cs typeface="Tahoma"/>
            </a:endParaRPr>
          </a:p>
          <a:p>
            <a:pPr marL="121920" indent="-109855" algn="just">
              <a:lnSpc>
                <a:spcPct val="100000"/>
              </a:lnSpc>
              <a:spcBef>
                <a:spcPts val="840"/>
              </a:spcBef>
              <a:buChar char="•"/>
              <a:tabLst>
                <a:tab pos="122555" algn="l"/>
              </a:tabLst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Once</a:t>
            </a:r>
            <a:r>
              <a:rPr sz="10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5" dirty="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sz="10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exception</a:t>
            </a:r>
            <a:r>
              <a:rPr sz="10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occurs</a:t>
            </a:r>
            <a:r>
              <a:rPr sz="10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0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runtime,</a:t>
            </a:r>
            <a:r>
              <a:rPr sz="10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0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program</a:t>
            </a:r>
            <a:r>
              <a:rPr sz="10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execution</a:t>
            </a:r>
            <a:r>
              <a:rPr sz="10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will</a:t>
            </a:r>
            <a:r>
              <a:rPr sz="10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r>
              <a:rPr sz="10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stopped</a:t>
            </a:r>
            <a:r>
              <a:rPr sz="10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immediately</a:t>
            </a:r>
            <a:r>
              <a:rPr sz="10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0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sz="10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exception</a:t>
            </a:r>
            <a:r>
              <a:rPr sz="10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message</a:t>
            </a:r>
            <a:r>
              <a:rPr sz="1000" spc="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gets</a:t>
            </a:r>
            <a:r>
              <a:rPr sz="10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displayed</a:t>
            </a:r>
            <a:endParaRPr sz="10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which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may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not be understandable by all the end</a:t>
            </a:r>
            <a:r>
              <a:rPr sz="10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users.</a:t>
            </a:r>
            <a:endParaRPr sz="1000">
              <a:latin typeface="Tahoma"/>
              <a:cs typeface="Tahoma"/>
            </a:endParaRPr>
          </a:p>
          <a:p>
            <a:pPr marL="12700" marR="5080" algn="just">
              <a:lnSpc>
                <a:spcPct val="150000"/>
              </a:lnSpc>
              <a:spcBef>
                <a:spcPts val="240"/>
              </a:spcBef>
              <a:buChar char="•"/>
              <a:tabLst>
                <a:tab pos="128905" algn="l"/>
              </a:tabLst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Whenever </a:t>
            </a:r>
            <a:r>
              <a:rPr sz="1000" spc="5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unexpected input is passed to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application by the end users, program may get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crashed.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So in order to create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 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application which should be sustainable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at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any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scenarios,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exception handling is mandatory to be taken</a:t>
            </a:r>
            <a:r>
              <a:rPr sz="1000" spc="20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care.</a:t>
            </a:r>
            <a:endParaRPr sz="1000">
              <a:latin typeface="Tahoma"/>
              <a:cs typeface="Tahoma"/>
            </a:endParaRPr>
          </a:p>
          <a:p>
            <a:pPr marL="12700" marR="6350" algn="just">
              <a:lnSpc>
                <a:spcPct val="150100"/>
              </a:lnSpc>
              <a:spcBef>
                <a:spcPts val="240"/>
              </a:spcBef>
              <a:buChar char="•"/>
              <a:tabLst>
                <a:tab pos="116839" algn="l"/>
              </a:tabLst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Exceptions provide the means to separate the details of what to do when something out of the ordinary happens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 main logic  of a program. Enclose the error handling code separately in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try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block from regular code for making program execution to happen without  any disruption even though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exception</a:t>
            </a:r>
            <a:r>
              <a:rPr sz="1000" spc="8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occurs.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4715" y="958596"/>
            <a:ext cx="5705856" cy="1667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153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298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/>
              <a:t>Guidelines </a:t>
            </a:r>
            <a:r>
              <a:rPr sz="2400" spc="-10" dirty="0"/>
              <a:t>for </a:t>
            </a:r>
            <a:r>
              <a:rPr sz="2400" spc="-120" dirty="0"/>
              <a:t>Creating </a:t>
            </a:r>
            <a:r>
              <a:rPr sz="2400" spc="-114" dirty="0"/>
              <a:t>Exception</a:t>
            </a:r>
            <a:r>
              <a:rPr sz="2400" spc="-315" dirty="0"/>
              <a:t> </a:t>
            </a:r>
            <a:r>
              <a:rPr sz="2400" spc="-125" dirty="0"/>
              <a:t>Handlers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940" y="2499105"/>
            <a:ext cx="5443855" cy="208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2626360" indent="-36830">
              <a:lnSpc>
                <a:spcPct val="150000"/>
              </a:lnSpc>
              <a:spcBef>
                <a:spcPts val="100"/>
              </a:spcBef>
            </a:pP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Pseudocode example without taking care </a:t>
            </a:r>
            <a:r>
              <a:rPr sz="9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exception’s  </a:t>
            </a:r>
            <a:r>
              <a:rPr sz="900" dirty="0">
                <a:solidFill>
                  <a:srgbClr val="252525"/>
                </a:solidFill>
                <a:latin typeface="Tahoma"/>
                <a:cs typeface="Tahoma"/>
              </a:rPr>
              <a:t>SUB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readFile </a:t>
            </a:r>
            <a:r>
              <a:rPr sz="900" spc="-10" dirty="0">
                <a:solidFill>
                  <a:srgbClr val="252525"/>
                </a:solidFill>
                <a:latin typeface="Tahoma"/>
                <a:cs typeface="Tahoma"/>
              </a:rPr>
              <a:t>open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90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252525"/>
                </a:solidFill>
                <a:latin typeface="Tahoma"/>
                <a:cs typeface="Tahoma"/>
              </a:rPr>
              <a:t>file;</a:t>
            </a:r>
            <a:endParaRPr sz="900">
              <a:latin typeface="Tahoma"/>
              <a:cs typeface="Tahoma"/>
            </a:endParaRPr>
          </a:p>
          <a:p>
            <a:pPr marL="12700" marR="4243705">
              <a:lnSpc>
                <a:spcPct val="150000"/>
              </a:lnSpc>
            </a:pPr>
            <a:r>
              <a:rPr sz="900" spc="-10" dirty="0">
                <a:solidFill>
                  <a:srgbClr val="252525"/>
                </a:solidFill>
                <a:latin typeface="Tahoma"/>
                <a:cs typeface="Tahoma"/>
              </a:rPr>
              <a:t>determine </a:t>
            </a:r>
            <a:r>
              <a:rPr sz="900" dirty="0">
                <a:solidFill>
                  <a:srgbClr val="252525"/>
                </a:solidFill>
                <a:latin typeface="Tahoma"/>
                <a:cs typeface="Tahoma"/>
              </a:rPr>
              <a:t>its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size;  read data from the</a:t>
            </a:r>
            <a:r>
              <a:rPr sz="9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252525"/>
                </a:solidFill>
                <a:latin typeface="Tahoma"/>
                <a:cs typeface="Tahoma"/>
              </a:rPr>
              <a:t>file;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close the</a:t>
            </a:r>
            <a:r>
              <a:rPr sz="9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252525"/>
                </a:solidFill>
                <a:latin typeface="Tahoma"/>
                <a:cs typeface="Tahoma"/>
              </a:rPr>
              <a:t>file;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END </a:t>
            </a:r>
            <a:r>
              <a:rPr sz="900" dirty="0">
                <a:solidFill>
                  <a:srgbClr val="252525"/>
                </a:solidFill>
                <a:latin typeface="Tahoma"/>
                <a:cs typeface="Tahoma"/>
              </a:rPr>
              <a:t>SUB At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first glance, this function </a:t>
            </a:r>
            <a:r>
              <a:rPr sz="900" spc="-10" dirty="0">
                <a:solidFill>
                  <a:srgbClr val="252525"/>
                </a:solidFill>
                <a:latin typeface="Tahoma"/>
                <a:cs typeface="Tahoma"/>
              </a:rPr>
              <a:t>seems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simple enough, but it ignores all the following potential</a:t>
            </a:r>
            <a:r>
              <a:rPr sz="900" spc="1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errors.</a:t>
            </a:r>
            <a:endParaRPr sz="900">
              <a:latin typeface="Tahoma"/>
              <a:cs typeface="Tahoma"/>
            </a:endParaRPr>
          </a:p>
          <a:p>
            <a:pPr marL="100965" indent="-88900">
              <a:lnSpc>
                <a:spcPct val="100000"/>
              </a:lnSpc>
              <a:spcBef>
                <a:spcPts val="540"/>
              </a:spcBef>
              <a:buChar char="•"/>
              <a:tabLst>
                <a:tab pos="101600" algn="l"/>
              </a:tabLst>
            </a:pP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What </a:t>
            </a:r>
            <a:r>
              <a:rPr sz="900" spc="-10" dirty="0">
                <a:solidFill>
                  <a:srgbClr val="252525"/>
                </a:solidFill>
                <a:latin typeface="Tahoma"/>
                <a:cs typeface="Tahoma"/>
              </a:rPr>
              <a:t>happens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if the file can't be</a:t>
            </a:r>
            <a:r>
              <a:rPr sz="900" spc="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252525"/>
                </a:solidFill>
                <a:latin typeface="Tahoma"/>
                <a:cs typeface="Tahoma"/>
              </a:rPr>
              <a:t>opened?</a:t>
            </a:r>
            <a:endParaRPr sz="900">
              <a:latin typeface="Tahoma"/>
              <a:cs typeface="Tahoma"/>
            </a:endParaRPr>
          </a:p>
          <a:p>
            <a:pPr marL="100965" indent="-88900">
              <a:lnSpc>
                <a:spcPct val="100000"/>
              </a:lnSpc>
              <a:spcBef>
                <a:spcPts val="540"/>
              </a:spcBef>
              <a:buChar char="•"/>
              <a:tabLst>
                <a:tab pos="101600" algn="l"/>
              </a:tabLst>
            </a:pP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What </a:t>
            </a:r>
            <a:r>
              <a:rPr sz="900" spc="-10" dirty="0">
                <a:solidFill>
                  <a:srgbClr val="252525"/>
                </a:solidFill>
                <a:latin typeface="Tahoma"/>
                <a:cs typeface="Tahoma"/>
              </a:rPr>
              <a:t>happens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if the length </a:t>
            </a:r>
            <a:r>
              <a:rPr sz="9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the file can't be</a:t>
            </a:r>
            <a:r>
              <a:rPr sz="9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252525"/>
                </a:solidFill>
                <a:latin typeface="Tahoma"/>
                <a:cs typeface="Tahoma"/>
              </a:rPr>
              <a:t>determined?</a:t>
            </a:r>
            <a:endParaRPr sz="900">
              <a:latin typeface="Tahoma"/>
              <a:cs typeface="Tahoma"/>
            </a:endParaRPr>
          </a:p>
          <a:p>
            <a:pPr marL="100965" indent="-88900">
              <a:lnSpc>
                <a:spcPct val="100000"/>
              </a:lnSpc>
              <a:spcBef>
                <a:spcPts val="540"/>
              </a:spcBef>
              <a:buChar char="•"/>
              <a:tabLst>
                <a:tab pos="101600" algn="l"/>
              </a:tabLst>
            </a:pP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What </a:t>
            </a:r>
            <a:r>
              <a:rPr sz="900" spc="-10" dirty="0">
                <a:solidFill>
                  <a:srgbClr val="252525"/>
                </a:solidFill>
                <a:latin typeface="Tahoma"/>
                <a:cs typeface="Tahoma"/>
              </a:rPr>
              <a:t>happens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if the read</a:t>
            </a:r>
            <a:r>
              <a:rPr sz="900" spc="8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fails?</a:t>
            </a:r>
            <a:endParaRPr sz="900">
              <a:latin typeface="Tahoma"/>
              <a:cs typeface="Tahoma"/>
            </a:endParaRPr>
          </a:p>
          <a:p>
            <a:pPr marL="100965" indent="-88900">
              <a:lnSpc>
                <a:spcPct val="100000"/>
              </a:lnSpc>
              <a:spcBef>
                <a:spcPts val="540"/>
              </a:spcBef>
              <a:buChar char="•"/>
              <a:tabLst>
                <a:tab pos="101600" algn="l"/>
              </a:tabLst>
            </a:pPr>
            <a:r>
              <a:rPr sz="900" dirty="0">
                <a:solidFill>
                  <a:srgbClr val="252525"/>
                </a:solidFill>
                <a:latin typeface="Tahoma"/>
                <a:cs typeface="Tahoma"/>
              </a:rPr>
              <a:t>What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happens if the file can't be</a:t>
            </a:r>
            <a:r>
              <a:rPr sz="9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900" spc="-5" dirty="0">
                <a:solidFill>
                  <a:srgbClr val="252525"/>
                </a:solidFill>
                <a:latin typeface="Tahoma"/>
                <a:cs typeface="Tahoma"/>
              </a:rPr>
              <a:t>closed?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4068" y="943355"/>
            <a:ext cx="4169663" cy="1525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298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/>
              <a:t>Guidelines </a:t>
            </a:r>
            <a:r>
              <a:rPr sz="2400" spc="-10" dirty="0"/>
              <a:t>for </a:t>
            </a:r>
            <a:r>
              <a:rPr sz="2400" spc="-120" dirty="0"/>
              <a:t>Creating </a:t>
            </a:r>
            <a:r>
              <a:rPr sz="2400" spc="-114" dirty="0"/>
              <a:t>Exception</a:t>
            </a:r>
            <a:r>
              <a:rPr sz="2400" spc="-315" dirty="0"/>
              <a:t> </a:t>
            </a:r>
            <a:r>
              <a:rPr sz="2400" spc="-125" dirty="0"/>
              <a:t>Handlers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26363" y="768095"/>
            <a:ext cx="4172711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75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/>
              <a:t>Case </a:t>
            </a:r>
            <a:r>
              <a:rPr sz="2400" spc="-130" dirty="0"/>
              <a:t>Study </a:t>
            </a:r>
            <a:r>
              <a:rPr sz="2400" spc="-65" dirty="0"/>
              <a:t>-</a:t>
            </a:r>
            <a:r>
              <a:rPr sz="2400" spc="-75" dirty="0"/>
              <a:t> </a:t>
            </a:r>
            <a:r>
              <a:rPr sz="2400" spc="-120" dirty="0"/>
              <a:t>1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82524" y="844296"/>
            <a:ext cx="5829300" cy="3249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75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/>
              <a:t>Case </a:t>
            </a:r>
            <a:r>
              <a:rPr sz="2400" spc="-130" dirty="0"/>
              <a:t>Study </a:t>
            </a:r>
            <a:r>
              <a:rPr sz="2400" spc="-65" dirty="0"/>
              <a:t>-</a:t>
            </a:r>
            <a:r>
              <a:rPr sz="2400" spc="-75" dirty="0"/>
              <a:t> </a:t>
            </a:r>
            <a:r>
              <a:rPr sz="2400" spc="-120" dirty="0"/>
              <a:t>1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7012" y="920496"/>
            <a:ext cx="5829300" cy="2761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75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/>
              <a:t>Case </a:t>
            </a:r>
            <a:r>
              <a:rPr sz="2400" spc="-130" dirty="0"/>
              <a:t>Study </a:t>
            </a:r>
            <a:r>
              <a:rPr sz="2400" spc="-65" dirty="0"/>
              <a:t>-</a:t>
            </a:r>
            <a:r>
              <a:rPr sz="2400" spc="-75" dirty="0"/>
              <a:t> </a:t>
            </a:r>
            <a:r>
              <a:rPr sz="2400" spc="-120" dirty="0"/>
              <a:t>1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7012" y="1059180"/>
            <a:ext cx="5724144" cy="2200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966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/>
              <a:t>Common</a:t>
            </a:r>
            <a:r>
              <a:rPr sz="2400" spc="-210" dirty="0"/>
              <a:t> </a:t>
            </a:r>
            <a:r>
              <a:rPr sz="2400" spc="-185" dirty="0"/>
              <a:t>Issues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51687" y="812291"/>
            <a:ext cx="5801868" cy="266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966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/>
              <a:t>Common</a:t>
            </a:r>
            <a:r>
              <a:rPr sz="2400" spc="-210" dirty="0"/>
              <a:t> </a:t>
            </a:r>
            <a:r>
              <a:rPr sz="2400" spc="-185" dirty="0"/>
              <a:t>Issues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45591" y="792480"/>
            <a:ext cx="5733288" cy="3029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966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/>
              <a:t>Common</a:t>
            </a:r>
            <a:r>
              <a:rPr sz="2400" spc="-210" dirty="0"/>
              <a:t> </a:t>
            </a:r>
            <a:r>
              <a:rPr sz="2400" spc="-185" dirty="0"/>
              <a:t>Issues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7012" y="964691"/>
            <a:ext cx="5705856" cy="236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87805" y="830452"/>
          <a:ext cx="1941830" cy="391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1830"/>
              </a:tblGrid>
              <a:tr h="477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50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378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65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14805" y="830452"/>
            <a:ext cx="1688464" cy="391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80" dirty="0">
                <a:solidFill>
                  <a:srgbClr val="242424"/>
                </a:solidFill>
                <a:latin typeface="Arial"/>
                <a:cs typeface="Arial"/>
              </a:rPr>
              <a:t>LIVEOnlineClass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348400"/>
              </a:lnSpc>
              <a:spcBef>
                <a:spcPts val="105"/>
              </a:spcBef>
            </a:pP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Class</a:t>
            </a:r>
            <a:r>
              <a:rPr sz="1400" spc="-3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Recording</a:t>
            </a:r>
            <a:r>
              <a:rPr sz="1400" spc="-1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42424"/>
                </a:solidFill>
                <a:latin typeface="Arial"/>
                <a:cs typeface="Arial"/>
              </a:rPr>
              <a:t>in</a:t>
            </a:r>
            <a:r>
              <a:rPr sz="1400" spc="-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LMS  </a:t>
            </a:r>
            <a:r>
              <a:rPr sz="1400" spc="-20" dirty="0">
                <a:solidFill>
                  <a:srgbClr val="242424"/>
                </a:solidFill>
                <a:latin typeface="Arial"/>
                <a:cs typeface="Arial"/>
              </a:rPr>
              <a:t>24/7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Post</a:t>
            </a:r>
            <a:r>
              <a:rPr sz="1400" spc="-2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ClassSupport  </a:t>
            </a:r>
            <a:r>
              <a:rPr sz="1400" spc="-35" dirty="0">
                <a:solidFill>
                  <a:srgbClr val="242424"/>
                </a:solidFill>
                <a:latin typeface="Arial"/>
                <a:cs typeface="Arial"/>
              </a:rPr>
              <a:t>Module </a:t>
            </a:r>
            <a:r>
              <a:rPr sz="1400" spc="-50" dirty="0">
                <a:solidFill>
                  <a:srgbClr val="242424"/>
                </a:solidFill>
                <a:latin typeface="Arial"/>
                <a:cs typeface="Arial"/>
              </a:rPr>
              <a:t>Wise </a:t>
            </a:r>
            <a:r>
              <a:rPr sz="1400" spc="-65" dirty="0">
                <a:solidFill>
                  <a:srgbClr val="242424"/>
                </a:solidFill>
                <a:latin typeface="Arial"/>
                <a:cs typeface="Arial"/>
              </a:rPr>
              <a:t>Quiz  </a:t>
            </a:r>
            <a:r>
              <a:rPr sz="1400" spc="-55" dirty="0">
                <a:solidFill>
                  <a:srgbClr val="242424"/>
                </a:solidFill>
                <a:latin typeface="Arial"/>
                <a:cs typeface="Arial"/>
              </a:rPr>
              <a:t>Project</a:t>
            </a:r>
            <a:r>
              <a:rPr sz="1400" spc="-1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Work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Verifiable</a:t>
            </a:r>
            <a:r>
              <a:rPr sz="1400" spc="-1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Certificate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1458468"/>
            <a:ext cx="853440" cy="504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62000" y="2144268"/>
            <a:ext cx="719455" cy="504825"/>
            <a:chOff x="762000" y="2144268"/>
            <a:chExt cx="719455" cy="504825"/>
          </a:xfrm>
        </p:grpSpPr>
        <p:sp>
          <p:nvSpPr>
            <p:cNvPr id="7" name="object 7"/>
            <p:cNvSpPr/>
            <p:nvPr/>
          </p:nvSpPr>
          <p:spPr>
            <a:xfrm>
              <a:off x="1091184" y="2217420"/>
              <a:ext cx="390144" cy="4312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000" y="2144268"/>
              <a:ext cx="379475" cy="4404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38200" y="2877312"/>
            <a:ext cx="504444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639311"/>
            <a:ext cx="612648" cy="559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000" y="4245864"/>
            <a:ext cx="737616" cy="612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200" y="743712"/>
            <a:ext cx="504444" cy="509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7257288" y="169164"/>
            <a:ext cx="1901825" cy="490855"/>
            <a:chOff x="7257288" y="169164"/>
            <a:chExt cx="1901825" cy="490855"/>
          </a:xfrm>
        </p:grpSpPr>
        <p:sp>
          <p:nvSpPr>
            <p:cNvPr id="14" name="object 14"/>
            <p:cNvSpPr/>
            <p:nvPr/>
          </p:nvSpPr>
          <p:spPr>
            <a:xfrm>
              <a:off x="7315200" y="210312"/>
              <a:ext cx="1714500" cy="3459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69480" y="181356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1875662" y="0"/>
                  </a:moveTo>
                  <a:lnTo>
                    <a:pt x="0" y="0"/>
                  </a:lnTo>
                  <a:lnTo>
                    <a:pt x="0" y="464820"/>
                  </a:lnTo>
                  <a:lnTo>
                    <a:pt x="1875662" y="464820"/>
                  </a:lnTo>
                  <a:lnTo>
                    <a:pt x="1875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70242" y="182118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0" y="464820"/>
                  </a:moveTo>
                  <a:lnTo>
                    <a:pt x="1875663" y="464820"/>
                  </a:lnTo>
                  <a:lnTo>
                    <a:pt x="1875663" y="0"/>
                  </a:lnTo>
                  <a:lnTo>
                    <a:pt x="0" y="0"/>
                  </a:lnTo>
                  <a:lnTo>
                    <a:pt x="0" y="46482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8138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95" dirty="0">
                <a:solidFill>
                  <a:srgbClr val="242424"/>
                </a:solidFill>
              </a:rPr>
              <a:t>Requirement </a:t>
            </a:r>
            <a:r>
              <a:rPr sz="2600" spc="-140" dirty="0">
                <a:solidFill>
                  <a:srgbClr val="242424"/>
                </a:solidFill>
              </a:rPr>
              <a:t>Analysis</a:t>
            </a:r>
            <a:r>
              <a:rPr sz="2600" spc="-585" dirty="0">
                <a:solidFill>
                  <a:srgbClr val="242424"/>
                </a:solidFill>
              </a:rPr>
              <a:t> </a:t>
            </a:r>
            <a:r>
              <a:rPr sz="2600" spc="-170" dirty="0">
                <a:solidFill>
                  <a:srgbClr val="242424"/>
                </a:solidFill>
              </a:rPr>
              <a:t>Phase</a:t>
            </a:r>
            <a:endParaRPr sz="2600"/>
          </a:p>
        </p:txBody>
      </p:sp>
      <p:sp>
        <p:nvSpPr>
          <p:cNvPr id="18" name="object 18"/>
          <p:cNvSpPr/>
          <p:nvPr/>
        </p:nvSpPr>
        <p:spPr>
          <a:xfrm>
            <a:off x="234695" y="787908"/>
            <a:ext cx="8086344" cy="40325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966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/>
              <a:t>Common</a:t>
            </a:r>
            <a:r>
              <a:rPr sz="2400" spc="-210" dirty="0"/>
              <a:t> </a:t>
            </a:r>
            <a:r>
              <a:rPr sz="2400" spc="-185" dirty="0"/>
              <a:t>Issues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7012" y="877824"/>
            <a:ext cx="5696712" cy="2913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75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/>
              <a:t>Case </a:t>
            </a:r>
            <a:r>
              <a:rPr sz="2400" spc="-130" dirty="0"/>
              <a:t>Study </a:t>
            </a:r>
            <a:r>
              <a:rPr sz="2400" spc="-65" dirty="0"/>
              <a:t>-</a:t>
            </a:r>
            <a:r>
              <a:rPr sz="2400" spc="-75" dirty="0"/>
              <a:t> </a:t>
            </a:r>
            <a:r>
              <a:rPr sz="2400" spc="-120" dirty="0"/>
              <a:t>2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940" y="3753713"/>
            <a:ext cx="7728584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applyDiscount module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used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apply discount 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productprice for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particular</a:t>
            </a:r>
            <a:r>
              <a:rPr sz="1200" spc="1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product.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applyDiscount</a:t>
            </a:r>
            <a:r>
              <a:rPr sz="120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module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includes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call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getproductPrice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module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which</a:t>
            </a:r>
            <a:r>
              <a:rPr sz="1200" spc="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searches</a:t>
            </a:r>
            <a:r>
              <a:rPr sz="1200" spc="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required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product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based on the productId and return the price 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product.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5404" y="944880"/>
            <a:ext cx="4995672" cy="2567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75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/>
              <a:t>Case </a:t>
            </a:r>
            <a:r>
              <a:rPr sz="2400" spc="-130" dirty="0"/>
              <a:t>Study </a:t>
            </a:r>
            <a:r>
              <a:rPr sz="2400" spc="-65" dirty="0"/>
              <a:t>-</a:t>
            </a:r>
            <a:r>
              <a:rPr sz="2400" spc="-75" dirty="0"/>
              <a:t> </a:t>
            </a:r>
            <a:r>
              <a:rPr sz="2400" spc="-120" dirty="0"/>
              <a:t>2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7012" y="894588"/>
            <a:ext cx="5838444" cy="3067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75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/>
              <a:t>Case </a:t>
            </a:r>
            <a:r>
              <a:rPr sz="2400" spc="-130" dirty="0"/>
              <a:t>Study </a:t>
            </a:r>
            <a:r>
              <a:rPr sz="2400" spc="-65" dirty="0"/>
              <a:t>-</a:t>
            </a:r>
            <a:r>
              <a:rPr sz="2400" spc="-75" dirty="0"/>
              <a:t> </a:t>
            </a:r>
            <a:r>
              <a:rPr sz="2400" spc="-120" dirty="0"/>
              <a:t>2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954785"/>
            <a:ext cx="772985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Description of the pseudocode given in</a:t>
            </a:r>
            <a:r>
              <a:rPr sz="1200" spc="9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slide</a:t>
            </a:r>
            <a:endParaRPr sz="1200">
              <a:latin typeface="Tahoma"/>
              <a:cs typeface="Tahoma"/>
            </a:endParaRPr>
          </a:p>
          <a:p>
            <a:pPr marL="12700" marR="6350">
              <a:lnSpc>
                <a:spcPct val="150000"/>
              </a:lnSpc>
              <a:spcBef>
                <a:spcPts val="29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If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product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supplied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the productPrice module does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exist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the database then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exception, “Product  does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exist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along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productId”,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should be raised from the getproductPrice</a:t>
            </a:r>
            <a:r>
              <a:rPr sz="1200" spc="1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module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applyDiscount</a:t>
            </a:r>
            <a:r>
              <a:rPr sz="120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module</a:t>
            </a:r>
            <a:r>
              <a:rPr sz="1200" spc="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should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catch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200" spc="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handle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</a:t>
            </a:r>
            <a:r>
              <a:rPr sz="1200" spc="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appropriately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Rasie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200" spc="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keyword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which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throw an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Syntax: RAISE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exceptionname(message);</a:t>
            </a:r>
            <a:endParaRPr sz="1200">
              <a:latin typeface="Tahoma"/>
              <a:cs typeface="Tahoma"/>
            </a:endParaRPr>
          </a:p>
          <a:p>
            <a:pPr marL="12700" marR="9525">
              <a:lnSpc>
                <a:spcPct val="150000"/>
              </a:lnSpc>
              <a:spcBef>
                <a:spcPts val="29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Once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 raised from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module,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catch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exception and display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message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while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invoking the module from which the exception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thrown.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Exception messages should be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more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meaningful along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entered</a:t>
            </a:r>
            <a:r>
              <a:rPr sz="1200" spc="1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productId.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175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/>
              <a:t>Case </a:t>
            </a:r>
            <a:r>
              <a:rPr sz="2400" spc="-130" dirty="0"/>
              <a:t>Study </a:t>
            </a:r>
            <a:r>
              <a:rPr sz="2400" spc="-65" dirty="0"/>
              <a:t>-</a:t>
            </a:r>
            <a:r>
              <a:rPr sz="2400" spc="-75" dirty="0"/>
              <a:t> </a:t>
            </a:r>
            <a:r>
              <a:rPr sz="2400" spc="-120" dirty="0"/>
              <a:t>2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940" y="3822903"/>
            <a:ext cx="7729220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0000"/>
              </a:lnSpc>
              <a:spcBef>
                <a:spcPts val="100"/>
              </a:spcBef>
            </a:pP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EXCEPTION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section will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be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executed whenever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exception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occurs. Using WHEN section exception can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be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handled. If the 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given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productId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exists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in database, then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updated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price will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be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returned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else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“Product doesn’t exist with the given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productId  “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message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will be</a:t>
            </a:r>
            <a:r>
              <a:rPr sz="11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printed.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5216" y="943355"/>
            <a:ext cx="5216652" cy="2732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2399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/>
              <a:t>Exception</a:t>
            </a:r>
            <a:r>
              <a:rPr sz="2400" spc="-215" dirty="0"/>
              <a:t> </a:t>
            </a:r>
            <a:r>
              <a:rPr sz="2400" spc="-110" dirty="0"/>
              <a:t>Handling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7012" y="920496"/>
            <a:ext cx="5800344" cy="2182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3980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/>
              <a:t>What </a:t>
            </a:r>
            <a:r>
              <a:rPr sz="2400" spc="-125" dirty="0"/>
              <a:t>is </a:t>
            </a:r>
            <a:r>
              <a:rPr sz="2400" spc="-130" dirty="0"/>
              <a:t>Defensive</a:t>
            </a:r>
            <a:r>
              <a:rPr sz="2400" spc="-254" dirty="0"/>
              <a:t> </a:t>
            </a:r>
            <a:r>
              <a:rPr sz="2400" spc="-90" dirty="0"/>
              <a:t>programming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940" y="2749651"/>
            <a:ext cx="7730490" cy="180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0000"/>
              </a:lnSpc>
              <a:spcBef>
                <a:spcPts val="100"/>
              </a:spcBef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Defensive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programming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enables us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detect minor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problems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early on, rather than get bitten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by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them later when they’ve  escalated into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major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disasters. Defensive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programming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method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prevention, rather than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a form of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cure.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Compare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this 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to debugging—the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act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removing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bugs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after they’ve bitten. Debugging is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all about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finding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cure.</a:t>
            </a:r>
            <a:endParaRPr sz="1100">
              <a:latin typeface="Tahoma"/>
              <a:cs typeface="Tahoma"/>
            </a:endParaRPr>
          </a:p>
          <a:p>
            <a:pPr marL="12700" marR="5854065">
              <a:lnSpc>
                <a:spcPct val="160000"/>
              </a:lnSpc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Defensive Programming is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not 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Error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checking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Testing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Debugging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7012" y="1010411"/>
            <a:ext cx="5686044" cy="156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38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/>
              <a:t>Purpose </a:t>
            </a:r>
            <a:r>
              <a:rPr sz="2400" spc="-5" dirty="0"/>
              <a:t>of </a:t>
            </a:r>
            <a:r>
              <a:rPr sz="2400" spc="-130" dirty="0"/>
              <a:t>Defensive</a:t>
            </a:r>
            <a:r>
              <a:rPr sz="2400" spc="-245" dirty="0"/>
              <a:t> </a:t>
            </a:r>
            <a:r>
              <a:rPr sz="2400" spc="-120" dirty="0"/>
              <a:t>Programming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940" y="2729230"/>
            <a:ext cx="7729220" cy="112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9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Purpose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Defensive Programming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Ensure that a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program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never returns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inaccurate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result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even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though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valid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data  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passed. Abnormal termination of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program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 be avoided Even though,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invalid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passed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instead of  abnormal termination of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program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execution,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meaningful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error messages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has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displayed. Thinking all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possible and impossible scenarios and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take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care of exception to prevent problem</a:t>
            </a:r>
            <a:r>
              <a:rPr sz="1200" spc="1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occurrence.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1146047"/>
            <a:ext cx="5105400" cy="1685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74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/>
              <a:t>Techniques </a:t>
            </a:r>
            <a:r>
              <a:rPr sz="2400" spc="-5" dirty="0"/>
              <a:t>of </a:t>
            </a:r>
            <a:r>
              <a:rPr sz="2400" spc="-130" dirty="0"/>
              <a:t>Defensive</a:t>
            </a:r>
            <a:r>
              <a:rPr sz="2400" spc="-195" dirty="0"/>
              <a:t> </a:t>
            </a:r>
            <a:r>
              <a:rPr sz="2400" spc="-120" dirty="0"/>
              <a:t>Programming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45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954785"/>
            <a:ext cx="7730490" cy="340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41300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Input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validation</a:t>
            </a:r>
            <a:endParaRPr sz="1200">
              <a:latin typeface="Tahoma"/>
              <a:cs typeface="Tahoma"/>
            </a:endParaRPr>
          </a:p>
          <a:p>
            <a:pPr marL="12700" marR="5715" algn="just">
              <a:lnSpc>
                <a:spcPct val="150000"/>
              </a:lnSpc>
              <a:spcBef>
                <a:spcPts val="290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Check 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values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all data from external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sources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: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When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getting data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either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file or from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user,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check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38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sure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 falls within the allowable range and correct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type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accepted.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Validate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data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exchanged between modules: Checking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values 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routine input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parameters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essentially the same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as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checking data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that comes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external source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Decide how to handle bad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inputs: Once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have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detected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an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invalid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input,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take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care of necessary technique to display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error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message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or return error</a:t>
            </a:r>
            <a:r>
              <a:rPr sz="1200" spc="2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code.</a:t>
            </a:r>
            <a:endParaRPr sz="12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005"/>
              </a:spcBef>
            </a:pP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Validate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data</a:t>
            </a:r>
            <a:r>
              <a:rPr sz="120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</a:t>
            </a:r>
            <a:endParaRPr sz="12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consistency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consistency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check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compares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new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with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previous</a:t>
            </a:r>
            <a:r>
              <a:rPr sz="1200" spc="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data.</a:t>
            </a:r>
            <a:r>
              <a:rPr sz="1200" spc="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example,</a:t>
            </a:r>
            <a:r>
              <a:rPr sz="1200" spc="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current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meter</a:t>
            </a:r>
            <a:endParaRPr sz="12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reading against past meter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readings.</a:t>
            </a:r>
            <a:endParaRPr sz="1200">
              <a:latin typeface="Tahoma"/>
              <a:cs typeface="Tahoma"/>
            </a:endParaRPr>
          </a:p>
          <a:p>
            <a:pPr marL="469900" marR="5080">
              <a:lnSpc>
                <a:spcPct val="150000"/>
              </a:lnSpc>
              <a:spcBef>
                <a:spcPts val="29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type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: The data type check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ensures input data 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the correct data type.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example, numeric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or </a:t>
            </a:r>
            <a:r>
              <a:rPr sz="1200" spc="38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alphabetic.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range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: check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ensures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 input data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within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specified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range.</a:t>
            </a:r>
            <a:endParaRPr sz="12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1010"/>
              </a:spcBef>
              <a:buAutoNum type="arabicPeriod" startAt="2"/>
              <a:tabLst>
                <a:tab pos="189865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Error handling : these techniques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deal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errors you would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expect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occur in</a:t>
            </a:r>
            <a:r>
              <a:rPr sz="1200" spc="1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code.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74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/>
              <a:t>Techniques </a:t>
            </a:r>
            <a:r>
              <a:rPr sz="2400" spc="-5" dirty="0"/>
              <a:t>of </a:t>
            </a:r>
            <a:r>
              <a:rPr sz="2400" spc="-130" dirty="0"/>
              <a:t>Defensive</a:t>
            </a:r>
            <a:r>
              <a:rPr sz="2400" spc="-195" dirty="0"/>
              <a:t> </a:t>
            </a:r>
            <a:r>
              <a:rPr sz="2400" spc="-120" dirty="0"/>
              <a:t>Programming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46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866394"/>
            <a:ext cx="7730490" cy="3581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Example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for Error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Handling: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(fileExists)</a:t>
            </a:r>
            <a:r>
              <a:rPr sz="11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THEN</a:t>
            </a:r>
            <a:endParaRPr sz="110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Read the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data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from the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file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ELSE</a:t>
            </a:r>
            <a:endParaRPr sz="110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errorCode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=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-1;</a:t>
            </a:r>
            <a:endParaRPr sz="1100">
              <a:latin typeface="Tahoma"/>
              <a:cs typeface="Tahoma"/>
            </a:endParaRPr>
          </a:p>
          <a:p>
            <a:pPr marL="12700" marR="5598795" indent="914400">
              <a:lnSpc>
                <a:spcPct val="100000"/>
              </a:lnSpc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//File doesn’t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exists 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return errorCode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END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IF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3.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Error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Containment:</a:t>
            </a:r>
            <a:endParaRPr sz="1100">
              <a:latin typeface="Tahoma"/>
              <a:cs typeface="Tahoma"/>
            </a:endParaRPr>
          </a:p>
          <a:p>
            <a:pPr marL="12700" marR="5080" algn="just">
              <a:lnSpc>
                <a:spcPct val="80000"/>
              </a:lnSpc>
              <a:spcBef>
                <a:spcPts val="270"/>
              </a:spcBef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Protect your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code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from an invalid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data coming from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“outside”( Data from an external system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or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the user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or a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file) Establish  “barricades”(module where validation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logic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exists) for leaving dangerous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data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outside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the boundary(like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before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invoking  module), everything inside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the boundary(within module) is safe.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an example, send input parameters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to a module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only 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if it is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valid(Inside of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boundary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safe)</a:t>
            </a:r>
            <a:endParaRPr sz="1100">
              <a:latin typeface="Tahoma"/>
              <a:cs typeface="Tahoma"/>
            </a:endParaRPr>
          </a:p>
          <a:p>
            <a:pPr marL="12700" marR="6350" algn="just">
              <a:lnSpc>
                <a:spcPct val="80000"/>
              </a:lnSpc>
              <a:spcBef>
                <a:spcPts val="260"/>
              </a:spcBef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In the barricade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code(isValid Module), validate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all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input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data (check all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input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parameters) for the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correct type,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length,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and 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range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values.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Double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check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limits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1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bounds.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Example: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IF(data is invalid)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THEN</a:t>
            </a:r>
            <a:endParaRPr sz="110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PRINT error</a:t>
            </a:r>
            <a:r>
              <a:rPr sz="11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message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ELSE</a:t>
            </a:r>
            <a:endParaRPr sz="1100">
              <a:latin typeface="Tahoma"/>
              <a:cs typeface="Tahoma"/>
            </a:endParaRPr>
          </a:p>
          <a:p>
            <a:pPr marL="12700" marR="5659120">
              <a:lnSpc>
                <a:spcPct val="100000"/>
              </a:lnSpc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Invoke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a module to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execute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logic  END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 IF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8138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95" dirty="0">
                <a:solidFill>
                  <a:srgbClr val="242424"/>
                </a:solidFill>
              </a:rPr>
              <a:t>Requirement </a:t>
            </a:r>
            <a:r>
              <a:rPr sz="2600" spc="-140" dirty="0">
                <a:solidFill>
                  <a:srgbClr val="242424"/>
                </a:solidFill>
              </a:rPr>
              <a:t>Analysis</a:t>
            </a:r>
            <a:r>
              <a:rPr sz="2600" spc="-585" dirty="0">
                <a:solidFill>
                  <a:srgbClr val="242424"/>
                </a:solidFill>
              </a:rPr>
              <a:t> </a:t>
            </a:r>
            <a:r>
              <a:rPr sz="2600" spc="-170" dirty="0">
                <a:solidFill>
                  <a:srgbClr val="242424"/>
                </a:solidFill>
              </a:rPr>
              <a:t>Phase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34364"/>
            <a:ext cx="7742555" cy="397827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Analyze the</a:t>
            </a:r>
            <a:r>
              <a:rPr sz="1100" spc="-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requirement: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710"/>
              </a:spcBef>
              <a:buChar char="•"/>
              <a:tabLst>
                <a:tab pos="578485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Understand the</a:t>
            </a:r>
            <a:r>
              <a:rPr sz="1100" spc="-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Problem: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695"/>
              </a:spcBef>
              <a:buChar char="•"/>
              <a:tabLst>
                <a:tab pos="578485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Interpret the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problem in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your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own</a:t>
            </a:r>
            <a:r>
              <a:rPr sz="1100" spc="-1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words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695"/>
              </a:spcBef>
              <a:buChar char="•"/>
              <a:tabLst>
                <a:tab pos="578485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Determine the outputs</a:t>
            </a:r>
            <a:r>
              <a:rPr sz="1100" spc="-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required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710"/>
              </a:spcBef>
              <a:buChar char="•"/>
              <a:tabLst>
                <a:tab pos="578485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Identify the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inputs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required to obtain the desired</a:t>
            </a:r>
            <a:r>
              <a:rPr sz="1100" spc="-2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output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695"/>
              </a:spcBef>
              <a:buChar char="•"/>
              <a:tabLst>
                <a:tab pos="578485" algn="l"/>
              </a:tabLst>
            </a:pP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List out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clarifications</a:t>
            </a:r>
            <a:r>
              <a:rPr sz="1100" spc="-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required</a:t>
            </a:r>
            <a:endParaRPr sz="1100">
              <a:latin typeface="Tahoma"/>
              <a:cs typeface="Tahoma"/>
            </a:endParaRPr>
          </a:p>
          <a:p>
            <a:pPr marL="577850" indent="-108585">
              <a:lnSpc>
                <a:spcPct val="100000"/>
              </a:lnSpc>
              <a:spcBef>
                <a:spcPts val="700"/>
              </a:spcBef>
              <a:buChar char="•"/>
              <a:tabLst>
                <a:tab pos="578485" algn="l"/>
              </a:tabLst>
            </a:pP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List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assumptions</a:t>
            </a:r>
            <a:r>
              <a:rPr sz="1100" spc="-1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made</a:t>
            </a:r>
            <a:endParaRPr sz="1100">
              <a:latin typeface="Tahoma"/>
              <a:cs typeface="Tahoma"/>
            </a:endParaRPr>
          </a:p>
          <a:p>
            <a:pPr marL="577850" indent="-108585" algn="just">
              <a:lnSpc>
                <a:spcPct val="100000"/>
              </a:lnSpc>
              <a:spcBef>
                <a:spcPts val="705"/>
              </a:spcBef>
              <a:buChar char="•"/>
              <a:tabLst>
                <a:tab pos="578485" algn="l"/>
              </a:tabLst>
            </a:pP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List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constraints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/</a:t>
            </a:r>
            <a:r>
              <a:rPr sz="1100" spc="-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limitations</a:t>
            </a:r>
            <a:endParaRPr sz="1100">
              <a:latin typeface="Tahoma"/>
              <a:cs typeface="Tahoma"/>
            </a:endParaRPr>
          </a:p>
          <a:p>
            <a:pPr marL="469900" marR="6985" algn="just">
              <a:lnSpc>
                <a:spcPct val="130000"/>
              </a:lnSpc>
              <a:spcBef>
                <a:spcPts val="100"/>
              </a:spcBef>
              <a:buChar char="•"/>
              <a:tabLst>
                <a:tab pos="534670" algn="l"/>
              </a:tabLst>
            </a:pP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Gather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Correct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Information: Gather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required information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from the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concern stakeholders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by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communicating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with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them.</a:t>
            </a:r>
            <a:endParaRPr sz="1100">
              <a:latin typeface="Tahoma"/>
              <a:cs typeface="Tahoma"/>
            </a:endParaRPr>
          </a:p>
          <a:p>
            <a:pPr marL="469900" marR="5080" algn="just">
              <a:lnSpc>
                <a:spcPct val="130000"/>
              </a:lnSpc>
              <a:spcBef>
                <a:spcPts val="300"/>
              </a:spcBef>
              <a:buChar char="•"/>
              <a:tabLst>
                <a:tab pos="534670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Importance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proper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communication: User talks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 language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business,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and Programmer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talks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 the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language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of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technology.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Since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there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big gap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between these languages, understanding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requirements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properly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is very 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important. This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possible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through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proper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communication.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communication exercise is as</a:t>
            </a:r>
            <a:r>
              <a:rPr sz="1100" spc="-1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follows:</a:t>
            </a:r>
            <a:endParaRPr sz="1100">
              <a:latin typeface="Tahoma"/>
              <a:cs typeface="Tahoma"/>
            </a:endParaRPr>
          </a:p>
          <a:p>
            <a:pPr marL="797560" marR="41910" lvl="1" algn="just">
              <a:lnSpc>
                <a:spcPct val="130000"/>
              </a:lnSpc>
              <a:spcBef>
                <a:spcPts val="505"/>
              </a:spcBef>
              <a:buChar char="•"/>
              <a:tabLst>
                <a:tab pos="936625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Consider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income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tax calculation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logic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is written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by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you. If you want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check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whether the Income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Tax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calculation written in the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program,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is correct as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per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current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Tax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laws? Where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can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you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get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this</a:t>
            </a:r>
            <a:r>
              <a:rPr sz="1100" spc="-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information?</a:t>
            </a:r>
            <a:endParaRPr sz="1100">
              <a:latin typeface="Tahoma"/>
              <a:cs typeface="Tahoma"/>
            </a:endParaRPr>
          </a:p>
          <a:p>
            <a:pPr marL="905510" lvl="1" indent="-108585" algn="just">
              <a:lnSpc>
                <a:spcPct val="100000"/>
              </a:lnSpc>
              <a:spcBef>
                <a:spcPts val="710"/>
              </a:spcBef>
              <a:buChar char="•"/>
              <a:tabLst>
                <a:tab pos="906144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Draft an email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relevant stakeholders, requesting for the required</a:t>
            </a:r>
            <a:r>
              <a:rPr sz="1100" spc="-2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information.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2047" y="182880"/>
            <a:ext cx="1822450" cy="409575"/>
            <a:chOff x="7242047" y="182880"/>
            <a:chExt cx="1822450" cy="409575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7207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Demo: Exception </a:t>
            </a:r>
            <a:r>
              <a:rPr spc="-90" dirty="0"/>
              <a:t>Handling </a:t>
            </a:r>
            <a:r>
              <a:rPr spc="-100" dirty="0"/>
              <a:t>And </a:t>
            </a:r>
            <a:r>
              <a:rPr spc="-95" dirty="0"/>
              <a:t>defensive</a:t>
            </a:r>
            <a:r>
              <a:rPr spc="-125" dirty="0"/>
              <a:t> </a:t>
            </a:r>
            <a:r>
              <a:rPr spc="-75" dirty="0"/>
              <a:t>programming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2875533"/>
            <a:ext cx="7730490" cy="1800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64279">
              <a:lnSpc>
                <a:spcPct val="11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Pseudocode to calculate price after applying discount . 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below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defensive programming techniques are applied.  Input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Validation</a:t>
            </a:r>
            <a:endParaRPr sz="1200">
              <a:latin typeface="Tahoma"/>
              <a:cs typeface="Tahoma"/>
            </a:endParaRPr>
          </a:p>
          <a:p>
            <a:pPr marL="927100" marR="3132455">
              <a:lnSpc>
                <a:spcPct val="110000"/>
              </a:lnSpc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ProductId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discount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should accept only digits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ProductId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should already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exists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Error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Handling</a:t>
            </a:r>
            <a:endParaRPr sz="120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Error code(-1) will be returned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productId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doesn’t</a:t>
            </a:r>
            <a:r>
              <a:rPr sz="1200" spc="9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exists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ts val="1370"/>
              </a:lnSpc>
              <a:spcBef>
                <a:spcPts val="14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Error</a:t>
            </a:r>
            <a:r>
              <a:rPr sz="120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Containment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applyDiscount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module</a:t>
            </a:r>
            <a:r>
              <a:rPr sz="120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will</a:t>
            </a:r>
            <a:r>
              <a:rPr sz="120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invoked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only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if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given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inputs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are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valid</a:t>
            </a:r>
            <a:r>
              <a:rPr sz="120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else</a:t>
            </a:r>
            <a:r>
              <a:rPr sz="120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error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message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will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ts val="1370"/>
              </a:lnSpc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printed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56" y="868680"/>
            <a:ext cx="5791200" cy="2075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0370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solidFill>
                  <a:srgbClr val="252525"/>
                </a:solidFill>
                <a:latin typeface="Arial"/>
                <a:cs typeface="Arial"/>
              </a:rPr>
              <a:t>Lab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48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972769"/>
            <a:ext cx="6475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Tahoma"/>
                <a:cs typeface="Tahoma"/>
              </a:rPr>
              <a:t>Write </a:t>
            </a:r>
            <a:r>
              <a:rPr sz="1600" spc="-5" dirty="0">
                <a:latin typeface="Tahoma"/>
                <a:cs typeface="Tahoma"/>
              </a:rPr>
              <a:t>pseudocode </a:t>
            </a:r>
            <a:r>
              <a:rPr sz="1600" spc="-10" dirty="0">
                <a:latin typeface="Tahoma"/>
                <a:cs typeface="Tahoma"/>
              </a:rPr>
              <a:t>to test </a:t>
            </a:r>
            <a:r>
              <a:rPr sz="1600" spc="-5" dirty="0">
                <a:latin typeface="Tahoma"/>
                <a:cs typeface="Tahoma"/>
              </a:rPr>
              <a:t>the </a:t>
            </a:r>
            <a:r>
              <a:rPr sz="1600" spc="-10" dirty="0">
                <a:latin typeface="Tahoma"/>
                <a:cs typeface="Tahoma"/>
              </a:rPr>
              <a:t>concept </a:t>
            </a:r>
            <a:r>
              <a:rPr sz="1600" spc="-5" dirty="0">
                <a:latin typeface="Tahoma"/>
                <a:cs typeface="Tahoma"/>
              </a:rPr>
              <a:t>of handling exceptional</a:t>
            </a:r>
            <a:r>
              <a:rPr sz="1600" spc="2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scenarios.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883" y="132334"/>
            <a:ext cx="1205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/>
              <a:t>Sum</a:t>
            </a:r>
            <a:r>
              <a:rPr sz="2400" spc="-215" dirty="0"/>
              <a:t>m</a:t>
            </a:r>
            <a:r>
              <a:rPr sz="2400" spc="-95" dirty="0"/>
              <a:t>a</a:t>
            </a:r>
            <a:r>
              <a:rPr sz="2400" spc="-50" dirty="0"/>
              <a:t>r</a:t>
            </a:r>
            <a:r>
              <a:rPr sz="2400" spc="-114" dirty="0"/>
              <a:t>y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0916" y="987552"/>
            <a:ext cx="5762244" cy="2761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2227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/>
              <a:t>Review</a:t>
            </a:r>
            <a:r>
              <a:rPr sz="2400" spc="-185" dirty="0"/>
              <a:t> </a:t>
            </a:r>
            <a:r>
              <a:rPr sz="2400" spc="-114" dirty="0"/>
              <a:t>Questions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77012" y="861060"/>
            <a:ext cx="5743956" cy="2799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2227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/>
              <a:t>Review</a:t>
            </a:r>
            <a:r>
              <a:rPr sz="2400" spc="-185" dirty="0"/>
              <a:t> </a:t>
            </a:r>
            <a:r>
              <a:rPr sz="2400" spc="-114" dirty="0"/>
              <a:t>Questions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11480" y="897636"/>
            <a:ext cx="5343144" cy="268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079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10" dirty="0"/>
              <a:t>Lesson </a:t>
            </a:r>
            <a:r>
              <a:rPr sz="2600" spc="-90" dirty="0"/>
              <a:t>6::Software </a:t>
            </a:r>
            <a:r>
              <a:rPr sz="2600" spc="-185" dirty="0"/>
              <a:t>Reviews </a:t>
            </a:r>
            <a:r>
              <a:rPr sz="2600" spc="-120" dirty="0"/>
              <a:t>and</a:t>
            </a:r>
            <a:r>
              <a:rPr sz="2600" spc="-125" dirty="0"/>
              <a:t> </a:t>
            </a:r>
            <a:r>
              <a:rPr sz="2600" spc="-165" dirty="0"/>
              <a:t>Testing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45008" y="771144"/>
            <a:ext cx="5890260" cy="3825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684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What </a:t>
            </a:r>
            <a:r>
              <a:rPr spc="-105" dirty="0"/>
              <a:t>is </a:t>
            </a:r>
            <a:r>
              <a:rPr spc="-80" dirty="0"/>
              <a:t>Software</a:t>
            </a:r>
            <a:r>
              <a:rPr spc="-200" dirty="0"/>
              <a:t> </a:t>
            </a:r>
            <a:r>
              <a:rPr spc="-135" dirty="0"/>
              <a:t>Testing?</a:t>
            </a:r>
          </a:p>
        </p:txBody>
      </p:sp>
      <p:sp>
        <p:nvSpPr>
          <p:cNvPr id="3" name="object 3"/>
          <p:cNvSpPr/>
          <p:nvPr/>
        </p:nvSpPr>
        <p:spPr>
          <a:xfrm>
            <a:off x="345947" y="650748"/>
            <a:ext cx="5867400" cy="3253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684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What </a:t>
            </a:r>
            <a:r>
              <a:rPr spc="-105" dirty="0"/>
              <a:t>is </a:t>
            </a:r>
            <a:r>
              <a:rPr spc="-80" dirty="0"/>
              <a:t>Software</a:t>
            </a:r>
            <a:r>
              <a:rPr spc="-200" dirty="0"/>
              <a:t> </a:t>
            </a:r>
            <a:r>
              <a:rPr spc="-135" dirty="0"/>
              <a:t>Testing?</a:t>
            </a:r>
          </a:p>
        </p:txBody>
      </p:sp>
      <p:sp>
        <p:nvSpPr>
          <p:cNvPr id="3" name="object 3"/>
          <p:cNvSpPr/>
          <p:nvPr/>
        </p:nvSpPr>
        <p:spPr>
          <a:xfrm>
            <a:off x="510540" y="697991"/>
            <a:ext cx="604266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551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40" dirty="0"/>
              <a:t>Successful</a:t>
            </a:r>
            <a:r>
              <a:rPr spc="-135" dirty="0"/>
              <a:t> </a:t>
            </a:r>
            <a:r>
              <a:rPr spc="-170" dirty="0"/>
              <a:t>Test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1208" y="713231"/>
            <a:ext cx="5905500" cy="3266440"/>
            <a:chOff x="521208" y="713231"/>
            <a:chExt cx="5905500" cy="3266440"/>
          </a:xfrm>
        </p:grpSpPr>
        <p:sp>
          <p:nvSpPr>
            <p:cNvPr id="4" name="object 4"/>
            <p:cNvSpPr/>
            <p:nvPr/>
          </p:nvSpPr>
          <p:spPr>
            <a:xfrm>
              <a:off x="649224" y="713231"/>
              <a:ext cx="5623560" cy="26136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1208" y="2857499"/>
              <a:ext cx="5905500" cy="11216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1315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Debugging</a:t>
            </a:r>
          </a:p>
        </p:txBody>
      </p:sp>
      <p:sp>
        <p:nvSpPr>
          <p:cNvPr id="3" name="object 3"/>
          <p:cNvSpPr/>
          <p:nvPr/>
        </p:nvSpPr>
        <p:spPr>
          <a:xfrm>
            <a:off x="684276" y="743712"/>
            <a:ext cx="5913120" cy="2179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8130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75" dirty="0">
                <a:solidFill>
                  <a:srgbClr val="242424"/>
                </a:solidFill>
              </a:rPr>
              <a:t>LAB-CaseStudy-ATM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24992"/>
            <a:ext cx="7741920" cy="387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100"/>
              </a:spcBef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ATM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application aims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at performing 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ATM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transactions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balance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enquiry of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an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existing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account holder in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 user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friendly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way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Following is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list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functionalities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 the system. </a:t>
            </a:r>
            <a:r>
              <a:rPr sz="1200" spc="-35" dirty="0">
                <a:solidFill>
                  <a:srgbClr val="242424"/>
                </a:solidFill>
                <a:latin typeface="Tahoma"/>
                <a:cs typeface="Tahoma"/>
              </a:rPr>
              <a:t>Wherever,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description of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functionality </a:t>
            </a:r>
            <a:r>
              <a:rPr sz="1200" spc="10" dirty="0">
                <a:solidFill>
                  <a:srgbClr val="242424"/>
                </a:solidFill>
                <a:latin typeface="Tahoma"/>
                <a:cs typeface="Tahoma"/>
              </a:rPr>
              <a:t>is 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not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adequate; you can make appropriate assumptions and</a:t>
            </a:r>
            <a:r>
              <a:rPr sz="1200" spc="-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proceed.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5"/>
              </a:spcBef>
              <a:buChar char="•"/>
              <a:tabLst>
                <a:tab pos="1301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user 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requested for the card number and his personal pin number for authentication</a:t>
            </a:r>
            <a:r>
              <a:rPr sz="1200" spc="1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purpose.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994"/>
              </a:spcBef>
              <a:buChar char="•"/>
              <a:tabLst>
                <a:tab pos="1301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After authenticating the 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user,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application requests 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user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choose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any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one of the following</a:t>
            </a:r>
            <a:r>
              <a:rPr sz="1200" spc="2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options: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994"/>
              </a:spcBef>
              <a:buChar char="•"/>
              <a:tabLst>
                <a:tab pos="130175" algn="l"/>
              </a:tabLst>
            </a:pP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BALANCE</a:t>
            </a:r>
            <a:r>
              <a:rPr sz="1200" spc="-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ENQUIRY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1010"/>
              </a:spcBef>
              <a:buChar char="•"/>
              <a:tabLst>
                <a:tab pos="1301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CASH</a:t>
            </a:r>
            <a:r>
              <a:rPr sz="1200" spc="-10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WITHDRAWL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994"/>
              </a:spcBef>
              <a:buChar char="•"/>
              <a:tabLst>
                <a:tab pos="1301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MINI</a:t>
            </a: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STATEMENT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1000"/>
              </a:spcBef>
              <a:buChar char="•"/>
              <a:tabLst>
                <a:tab pos="130175" algn="l"/>
              </a:tabLst>
            </a:pPr>
            <a:r>
              <a:rPr sz="1200" spc="-65" dirty="0">
                <a:solidFill>
                  <a:srgbClr val="242424"/>
                </a:solidFill>
                <a:latin typeface="Tahoma"/>
                <a:cs typeface="Tahoma"/>
              </a:rPr>
              <a:t>QUIT.</a:t>
            </a:r>
            <a:endParaRPr sz="1200">
              <a:latin typeface="Tahoma"/>
              <a:cs typeface="Tahoma"/>
            </a:endParaRPr>
          </a:p>
          <a:p>
            <a:pPr marL="12700" marR="49530">
              <a:lnSpc>
                <a:spcPct val="150000"/>
              </a:lnSpc>
              <a:spcBef>
                <a:spcPts val="10"/>
              </a:spcBef>
              <a:buChar char="•"/>
              <a:tabLst>
                <a:tab pos="8318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When 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user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chooses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one of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above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options,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say 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‘1’,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balance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user 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retrieved and displayed. The  application</a:t>
            </a:r>
            <a:r>
              <a:rPr sz="1200" spc="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further</a:t>
            </a:r>
            <a:r>
              <a:rPr sz="1200" spc="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requests</a:t>
            </a:r>
            <a:r>
              <a:rPr sz="1200" spc="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200" spc="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user</a:t>
            </a:r>
            <a:r>
              <a:rPr sz="1200" spc="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whether</a:t>
            </a:r>
            <a:r>
              <a:rPr sz="1200" spc="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he/she</a:t>
            </a:r>
            <a:r>
              <a:rPr sz="1200" spc="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wants</a:t>
            </a:r>
            <a:r>
              <a:rPr sz="12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200" spc="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report</a:t>
            </a:r>
            <a:r>
              <a:rPr sz="1200" spc="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200" spc="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be</a:t>
            </a:r>
            <a:r>
              <a:rPr sz="1200" spc="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generated</a:t>
            </a:r>
            <a:r>
              <a:rPr sz="12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</a:t>
            </a:r>
            <a:r>
              <a:rPr sz="1200" spc="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responds</a:t>
            </a:r>
            <a:r>
              <a:rPr sz="1200" spc="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accordingly.</a:t>
            </a:r>
            <a:endParaRPr sz="1200">
              <a:latin typeface="Tahoma"/>
              <a:cs typeface="Tahoma"/>
            </a:endParaRPr>
          </a:p>
          <a:p>
            <a:pPr marL="12700" marR="585470">
              <a:lnSpc>
                <a:spcPct val="153500"/>
              </a:lnSpc>
              <a:spcBef>
                <a:spcPts val="180"/>
              </a:spcBef>
              <a:buChar char="•"/>
              <a:tabLst>
                <a:tab pos="8318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When 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user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chooses 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‘2’,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transaction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performed based on 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request of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user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with 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help of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transaction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file. Thus after the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transaction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complete the user’s account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</a:t>
            </a:r>
            <a:r>
              <a:rPr sz="1200" spc="1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updated.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2047" y="182880"/>
            <a:ext cx="1822450" cy="409575"/>
            <a:chOff x="7242047" y="182880"/>
            <a:chExt cx="1822450" cy="409575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1315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Debugging</a:t>
            </a:r>
          </a:p>
        </p:txBody>
      </p:sp>
      <p:sp>
        <p:nvSpPr>
          <p:cNvPr id="3" name="object 3"/>
          <p:cNvSpPr/>
          <p:nvPr/>
        </p:nvSpPr>
        <p:spPr>
          <a:xfrm>
            <a:off x="646176" y="797051"/>
            <a:ext cx="4468368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3393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Debugging</a:t>
            </a:r>
            <a:r>
              <a:rPr spc="-165" dirty="0"/>
              <a:t> </a:t>
            </a:r>
            <a:r>
              <a:rPr spc="-130" dirty="0"/>
              <a:t>Techniques</a:t>
            </a:r>
          </a:p>
        </p:txBody>
      </p:sp>
      <p:sp>
        <p:nvSpPr>
          <p:cNvPr id="3" name="object 3"/>
          <p:cNvSpPr/>
          <p:nvPr/>
        </p:nvSpPr>
        <p:spPr>
          <a:xfrm>
            <a:off x="617219" y="720851"/>
            <a:ext cx="5737860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3393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Debugging</a:t>
            </a:r>
            <a:r>
              <a:rPr spc="-165" dirty="0"/>
              <a:t> </a:t>
            </a:r>
            <a:r>
              <a:rPr spc="-130" dirty="0"/>
              <a:t>Techniques</a:t>
            </a:r>
          </a:p>
        </p:txBody>
      </p:sp>
      <p:sp>
        <p:nvSpPr>
          <p:cNvPr id="3" name="object 3"/>
          <p:cNvSpPr/>
          <p:nvPr/>
        </p:nvSpPr>
        <p:spPr>
          <a:xfrm>
            <a:off x="940308" y="707136"/>
            <a:ext cx="4370832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2674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Comparison</a:t>
            </a:r>
          </a:p>
        </p:txBody>
      </p:sp>
      <p:sp>
        <p:nvSpPr>
          <p:cNvPr id="3" name="object 3"/>
          <p:cNvSpPr/>
          <p:nvPr/>
        </p:nvSpPr>
        <p:spPr>
          <a:xfrm>
            <a:off x="806195" y="897636"/>
            <a:ext cx="5707380" cy="2103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800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Testing</a:t>
            </a:r>
            <a:r>
              <a:rPr spc="-150" dirty="0"/>
              <a:t> </a:t>
            </a:r>
            <a:r>
              <a:rPr spc="-85" dirty="0"/>
              <a:t>Principles</a:t>
            </a:r>
          </a:p>
        </p:txBody>
      </p:sp>
      <p:sp>
        <p:nvSpPr>
          <p:cNvPr id="3" name="object 3"/>
          <p:cNvSpPr/>
          <p:nvPr/>
        </p:nvSpPr>
        <p:spPr>
          <a:xfrm>
            <a:off x="566927" y="644651"/>
            <a:ext cx="5814060" cy="3345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948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What </a:t>
            </a:r>
            <a:r>
              <a:rPr spc="-105" dirty="0"/>
              <a:t>is</a:t>
            </a:r>
            <a:r>
              <a:rPr spc="-220" dirty="0"/>
              <a:t> </a:t>
            </a:r>
            <a:r>
              <a:rPr spc="-170" dirty="0"/>
              <a:t>Testccase?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8368" y="676655"/>
            <a:ext cx="5846445" cy="3670300"/>
            <a:chOff x="658368" y="676655"/>
            <a:chExt cx="5846445" cy="3670300"/>
          </a:xfrm>
        </p:grpSpPr>
        <p:sp>
          <p:nvSpPr>
            <p:cNvPr id="4" name="object 4"/>
            <p:cNvSpPr/>
            <p:nvPr/>
          </p:nvSpPr>
          <p:spPr>
            <a:xfrm>
              <a:off x="675132" y="676655"/>
              <a:ext cx="5829300" cy="293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8368" y="2962655"/>
              <a:ext cx="5535167" cy="1383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819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0" dirty="0"/>
              <a:t>Testcase</a:t>
            </a:r>
            <a:r>
              <a:rPr spc="-130" dirty="0"/>
              <a:t> </a:t>
            </a:r>
            <a:r>
              <a:rPr spc="-135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1312" y="630936"/>
            <a:ext cx="7684134" cy="3420110"/>
            <a:chOff x="591312" y="630936"/>
            <a:chExt cx="7684134" cy="3420110"/>
          </a:xfrm>
        </p:grpSpPr>
        <p:sp>
          <p:nvSpPr>
            <p:cNvPr id="4" name="object 4"/>
            <p:cNvSpPr/>
            <p:nvPr/>
          </p:nvSpPr>
          <p:spPr>
            <a:xfrm>
              <a:off x="591312" y="630936"/>
              <a:ext cx="5867400" cy="23545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7324" y="2962656"/>
              <a:ext cx="7587996" cy="1088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0783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0" dirty="0"/>
              <a:t>Test </a:t>
            </a:r>
            <a:r>
              <a:rPr spc="-175" dirty="0"/>
              <a:t>cases</a:t>
            </a:r>
            <a:r>
              <a:rPr spc="-75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1467611" y="1383791"/>
            <a:ext cx="5867399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0783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0" dirty="0"/>
              <a:t>Test </a:t>
            </a:r>
            <a:r>
              <a:rPr spc="-175" dirty="0"/>
              <a:t>cases</a:t>
            </a:r>
            <a:r>
              <a:rPr spc="-75" dirty="0"/>
              <a:t> </a:t>
            </a:r>
            <a:r>
              <a:rPr spc="-145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443483" y="626363"/>
            <a:ext cx="6111240" cy="2865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3660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How </a:t>
            </a:r>
            <a:r>
              <a:rPr spc="15" dirty="0"/>
              <a:t>to </a:t>
            </a:r>
            <a:r>
              <a:rPr dirty="0"/>
              <a:t>write</a:t>
            </a:r>
            <a:r>
              <a:rPr spc="-280" dirty="0"/>
              <a:t> </a:t>
            </a:r>
            <a:r>
              <a:rPr spc="-120" dirty="0"/>
              <a:t>testcases</a:t>
            </a:r>
          </a:p>
        </p:txBody>
      </p:sp>
      <p:sp>
        <p:nvSpPr>
          <p:cNvPr id="3" name="object 3"/>
          <p:cNvSpPr/>
          <p:nvPr/>
        </p:nvSpPr>
        <p:spPr>
          <a:xfrm>
            <a:off x="746759" y="633983"/>
            <a:ext cx="5775960" cy="3017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8138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5" dirty="0">
                <a:solidFill>
                  <a:srgbClr val="242424"/>
                </a:solidFill>
              </a:rPr>
              <a:t>LAB-CaseStudy-ATM(Cont..)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46966"/>
            <a:ext cx="7743190" cy="377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6985" indent="-129539" algn="just">
              <a:lnSpc>
                <a:spcPct val="130100"/>
              </a:lnSpc>
              <a:spcBef>
                <a:spcPts val="100"/>
              </a:spcBef>
              <a:buFont typeface="Arial"/>
              <a:buChar char="•"/>
              <a:tabLst>
                <a:tab pos="142240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When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user wants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generate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record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for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his/her last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5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DAYS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transaction, mini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statement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opted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where details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retrieved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from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Transaction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History File.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Updating balance is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done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when recharge is successful in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Master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and Transaction File. Thus,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application requests the user for further processing and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responds based on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input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from the</a:t>
            </a:r>
            <a:r>
              <a:rPr sz="1100" spc="-2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user.</a:t>
            </a:r>
            <a:endParaRPr sz="1100">
              <a:latin typeface="Tahoma"/>
              <a:cs typeface="Tahoma"/>
            </a:endParaRPr>
          </a:p>
          <a:p>
            <a:pPr marL="141605" marR="5080" indent="-129539" algn="just">
              <a:lnSpc>
                <a:spcPct val="130000"/>
              </a:lnSpc>
              <a:spcBef>
                <a:spcPts val="300"/>
              </a:spcBef>
              <a:buFont typeface="Arial"/>
              <a:buChar char="•"/>
              <a:tabLst>
                <a:tab pos="142240" algn="l"/>
              </a:tabLst>
            </a:pP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Case Study 1: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firm there are 10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salespeople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and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incentive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paid on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portion of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sales that exceeds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two thirds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average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sales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group.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List the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salesperson receiving incentives along with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their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incentive amount. Incentive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amount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is</a:t>
            </a:r>
            <a:r>
              <a:rPr sz="1100" spc="-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20%</a:t>
            </a:r>
            <a:r>
              <a:rPr sz="11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amount</a:t>
            </a:r>
            <a:r>
              <a:rPr sz="11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</a:t>
            </a:r>
            <a:r>
              <a:rPr sz="1100" spc="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sales</a:t>
            </a:r>
            <a:r>
              <a:rPr sz="11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that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exceeds</a:t>
            </a:r>
            <a:r>
              <a:rPr sz="1100" spc="-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100" spc="-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two</a:t>
            </a:r>
            <a:r>
              <a:rPr sz="11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thirds</a:t>
            </a:r>
            <a:r>
              <a:rPr sz="11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1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average.</a:t>
            </a:r>
            <a:endParaRPr sz="1100">
              <a:latin typeface="Tahoma"/>
              <a:cs typeface="Tahoma"/>
            </a:endParaRPr>
          </a:p>
          <a:p>
            <a:pPr marL="141605" marR="5080" indent="-129539" algn="just">
              <a:lnSpc>
                <a:spcPct val="130000"/>
              </a:lnSpc>
              <a:spcBef>
                <a:spcPts val="305"/>
              </a:spcBef>
              <a:buFont typeface="Arial"/>
              <a:buChar char="•"/>
              <a:tabLst>
                <a:tab pos="142240" algn="l"/>
              </a:tabLst>
            </a:pP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Case Study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2: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All candidates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have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take three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tests. Selection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for the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interview round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done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based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on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scores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all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three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tests.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individual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score in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each test has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 be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greater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that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75 and the average score across the three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tests  should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be a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minimum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80. An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interview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call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letter is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 be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sent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candidates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who have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been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selected and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reject letter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is</a:t>
            </a:r>
            <a:r>
              <a:rPr sz="11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100" spc="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be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 sent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100" spc="-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others.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interview</a:t>
            </a:r>
            <a:r>
              <a:rPr sz="11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stage</a:t>
            </a:r>
            <a:r>
              <a:rPr sz="1100" spc="-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involves</a:t>
            </a:r>
            <a:r>
              <a:rPr sz="11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two</a:t>
            </a:r>
            <a:r>
              <a:rPr sz="110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rounds:</a:t>
            </a:r>
            <a:endParaRPr sz="1100">
              <a:latin typeface="Tahoma"/>
              <a:cs typeface="Tahoma"/>
            </a:endParaRPr>
          </a:p>
          <a:p>
            <a:pPr marL="142240" indent="-129539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142240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Round 1: qualifying criterion: rating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greater than five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on 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scale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1 to</a:t>
            </a:r>
            <a:r>
              <a:rPr sz="1100" spc="-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10</a:t>
            </a:r>
            <a:endParaRPr sz="1100">
              <a:latin typeface="Tahoma"/>
              <a:cs typeface="Tahoma"/>
            </a:endParaRPr>
          </a:p>
          <a:p>
            <a:pPr marL="141605" marR="7620" indent="-129539" algn="just">
              <a:lnSpc>
                <a:spcPct val="130000"/>
              </a:lnSpc>
              <a:spcBef>
                <a:spcPts val="95"/>
              </a:spcBef>
              <a:buFont typeface="Arial"/>
              <a:buChar char="•"/>
              <a:tabLst>
                <a:tab pos="142240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Round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2: qualifying criterion: rating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greater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than seven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on a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scale of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1 to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10Candidates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go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through both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rounds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of 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interview.</a:t>
            </a:r>
            <a:endParaRPr sz="1100">
              <a:latin typeface="Tahoma"/>
              <a:cs typeface="Tahoma"/>
            </a:endParaRPr>
          </a:p>
          <a:p>
            <a:pPr marL="142240" indent="-129539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142240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Selected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candidates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are sent offer letters and the rest are sent</a:t>
            </a:r>
            <a:r>
              <a:rPr sz="1100" spc="-2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reject letters.</a:t>
            </a:r>
            <a:endParaRPr sz="1100">
              <a:latin typeface="Tahoma"/>
              <a:cs typeface="Tahoma"/>
            </a:endParaRPr>
          </a:p>
          <a:p>
            <a:pPr marL="142240" indent="-129539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142240" algn="l"/>
              </a:tabLst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Represent</a:t>
            </a:r>
            <a:r>
              <a:rPr sz="1100" spc="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100" spc="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logic</a:t>
            </a:r>
            <a:r>
              <a:rPr sz="1100" spc="9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for</a:t>
            </a:r>
            <a:r>
              <a:rPr sz="1100" spc="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finding</a:t>
            </a:r>
            <a:r>
              <a:rPr sz="1100" spc="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100" spc="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number</a:t>
            </a:r>
            <a:r>
              <a:rPr sz="1100" spc="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</a:t>
            </a:r>
            <a:r>
              <a:rPr sz="1100" spc="1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candidates</a:t>
            </a:r>
            <a:r>
              <a:rPr sz="1100" spc="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who</a:t>
            </a:r>
            <a:r>
              <a:rPr sz="1100" spc="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have</a:t>
            </a:r>
            <a:r>
              <a:rPr sz="1100" spc="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been</a:t>
            </a:r>
            <a:r>
              <a:rPr sz="1100" spc="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sent</a:t>
            </a:r>
            <a:r>
              <a:rPr sz="1100" spc="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interview</a:t>
            </a:r>
            <a:r>
              <a:rPr sz="1100" spc="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call</a:t>
            </a:r>
            <a:r>
              <a:rPr sz="1100" spc="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letters,</a:t>
            </a:r>
            <a:r>
              <a:rPr sz="1100" spc="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who</a:t>
            </a:r>
            <a:r>
              <a:rPr sz="1100" spc="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have</a:t>
            </a:r>
            <a:r>
              <a:rPr sz="1100" spc="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been</a:t>
            </a:r>
            <a:r>
              <a:rPr sz="1100" spc="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sent</a:t>
            </a:r>
            <a:endParaRPr sz="1100">
              <a:latin typeface="Tahoma"/>
              <a:cs typeface="Tahoma"/>
            </a:endParaRPr>
          </a:p>
          <a:p>
            <a:pPr marL="141605">
              <a:lnSpc>
                <a:spcPct val="100000"/>
              </a:lnSpc>
              <a:spcBef>
                <a:spcPts val="409"/>
              </a:spcBef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reject letters and who have been sent offer</a:t>
            </a:r>
            <a:r>
              <a:rPr sz="1100" spc="-1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letters.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2047" y="182880"/>
            <a:ext cx="1822450" cy="409575"/>
            <a:chOff x="7242047" y="182880"/>
            <a:chExt cx="1822450" cy="409575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428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How </a:t>
            </a:r>
            <a:r>
              <a:rPr spc="15" dirty="0"/>
              <a:t>to </a:t>
            </a:r>
            <a:r>
              <a:rPr dirty="0"/>
              <a:t>write </a:t>
            </a:r>
            <a:r>
              <a:rPr spc="-40" dirty="0"/>
              <a:t>test</a:t>
            </a:r>
            <a:r>
              <a:rPr spc="-395" dirty="0"/>
              <a:t> </a:t>
            </a:r>
            <a:r>
              <a:rPr spc="-175" dirty="0"/>
              <a:t>cases</a:t>
            </a:r>
          </a:p>
        </p:txBody>
      </p:sp>
      <p:sp>
        <p:nvSpPr>
          <p:cNvPr id="3" name="object 3"/>
          <p:cNvSpPr/>
          <p:nvPr/>
        </p:nvSpPr>
        <p:spPr>
          <a:xfrm>
            <a:off x="650748" y="669036"/>
            <a:ext cx="4576572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428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How </a:t>
            </a:r>
            <a:r>
              <a:rPr spc="15" dirty="0"/>
              <a:t>to </a:t>
            </a:r>
            <a:r>
              <a:rPr dirty="0"/>
              <a:t>write </a:t>
            </a:r>
            <a:r>
              <a:rPr spc="-40" dirty="0"/>
              <a:t>test</a:t>
            </a:r>
            <a:r>
              <a:rPr spc="-395" dirty="0"/>
              <a:t> </a:t>
            </a:r>
            <a:r>
              <a:rPr spc="-175" dirty="0"/>
              <a:t>cases</a:t>
            </a:r>
          </a:p>
        </p:txBody>
      </p:sp>
      <p:sp>
        <p:nvSpPr>
          <p:cNvPr id="3" name="object 3"/>
          <p:cNvSpPr/>
          <p:nvPr/>
        </p:nvSpPr>
        <p:spPr>
          <a:xfrm>
            <a:off x="740663" y="617219"/>
            <a:ext cx="426720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428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How </a:t>
            </a:r>
            <a:r>
              <a:rPr spc="15" dirty="0"/>
              <a:t>to </a:t>
            </a:r>
            <a:r>
              <a:rPr dirty="0"/>
              <a:t>write </a:t>
            </a:r>
            <a:r>
              <a:rPr spc="-40" dirty="0"/>
              <a:t>test</a:t>
            </a:r>
            <a:r>
              <a:rPr spc="-395" dirty="0"/>
              <a:t> </a:t>
            </a:r>
            <a:r>
              <a:rPr spc="-175" dirty="0"/>
              <a:t>cases</a:t>
            </a:r>
          </a:p>
        </p:txBody>
      </p:sp>
      <p:sp>
        <p:nvSpPr>
          <p:cNvPr id="3" name="object 3"/>
          <p:cNvSpPr/>
          <p:nvPr/>
        </p:nvSpPr>
        <p:spPr>
          <a:xfrm>
            <a:off x="615695" y="691895"/>
            <a:ext cx="5806440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428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How </a:t>
            </a:r>
            <a:r>
              <a:rPr spc="15" dirty="0"/>
              <a:t>to </a:t>
            </a:r>
            <a:r>
              <a:rPr dirty="0"/>
              <a:t>write </a:t>
            </a:r>
            <a:r>
              <a:rPr spc="-40" dirty="0"/>
              <a:t>test</a:t>
            </a:r>
            <a:r>
              <a:rPr spc="-395" dirty="0"/>
              <a:t> </a:t>
            </a:r>
            <a:r>
              <a:rPr spc="-175" dirty="0"/>
              <a:t>cases</a:t>
            </a:r>
          </a:p>
        </p:txBody>
      </p:sp>
      <p:sp>
        <p:nvSpPr>
          <p:cNvPr id="3" name="object 3"/>
          <p:cNvSpPr/>
          <p:nvPr/>
        </p:nvSpPr>
        <p:spPr>
          <a:xfrm>
            <a:off x="533400" y="1050925"/>
            <a:ext cx="604418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40430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Guidelines </a:t>
            </a:r>
            <a:r>
              <a:rPr spc="-5" dirty="0"/>
              <a:t>for </a:t>
            </a:r>
            <a:r>
              <a:rPr spc="-55" dirty="0"/>
              <a:t>implementing </a:t>
            </a:r>
            <a:r>
              <a:rPr spc="-170" dirty="0"/>
              <a:t>Test</a:t>
            </a:r>
            <a:r>
              <a:rPr spc="-254" dirty="0"/>
              <a:t> </a:t>
            </a:r>
            <a:r>
              <a:rPr spc="-175" dirty="0"/>
              <a:t>cases</a:t>
            </a:r>
          </a:p>
        </p:txBody>
      </p:sp>
      <p:sp>
        <p:nvSpPr>
          <p:cNvPr id="3" name="object 3"/>
          <p:cNvSpPr/>
          <p:nvPr/>
        </p:nvSpPr>
        <p:spPr>
          <a:xfrm>
            <a:off x="630936" y="702563"/>
            <a:ext cx="5852160" cy="3139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40430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Guidelines </a:t>
            </a:r>
            <a:r>
              <a:rPr spc="-5" dirty="0"/>
              <a:t>for </a:t>
            </a:r>
            <a:r>
              <a:rPr spc="-55" dirty="0"/>
              <a:t>implementing </a:t>
            </a:r>
            <a:r>
              <a:rPr spc="-170" dirty="0"/>
              <a:t>Test</a:t>
            </a:r>
            <a:r>
              <a:rPr spc="-254" dirty="0"/>
              <a:t> </a:t>
            </a:r>
            <a:r>
              <a:rPr spc="-175" dirty="0"/>
              <a:t>cases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675131"/>
            <a:ext cx="5923788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684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0" dirty="0"/>
              <a:t>Demo </a:t>
            </a:r>
            <a:r>
              <a:rPr spc="-20" dirty="0"/>
              <a:t>: </a:t>
            </a:r>
            <a:r>
              <a:rPr spc="-175" dirty="0"/>
              <a:t>Test </a:t>
            </a:r>
            <a:r>
              <a:rPr spc="-165" dirty="0"/>
              <a:t>case</a:t>
            </a:r>
            <a:r>
              <a:rPr spc="-145" dirty="0"/>
              <a:t> </a:t>
            </a:r>
            <a:r>
              <a:rPr spc="-85" dirty="0"/>
              <a:t>Creation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26948" y="806195"/>
            <a:ext cx="5977128" cy="2356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5612" y="3290315"/>
            <a:ext cx="7246620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34048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Exhaustive </a:t>
            </a:r>
            <a:r>
              <a:rPr spc="-95" dirty="0"/>
              <a:t>and </a:t>
            </a:r>
            <a:r>
              <a:rPr spc="-120" dirty="0"/>
              <a:t>Economic</a:t>
            </a:r>
            <a:r>
              <a:rPr spc="-16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537972" y="629412"/>
            <a:ext cx="5844540" cy="354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34048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Exhaustive </a:t>
            </a:r>
            <a:r>
              <a:rPr spc="-95" dirty="0"/>
              <a:t>and </a:t>
            </a:r>
            <a:r>
              <a:rPr spc="-120" dirty="0"/>
              <a:t>Economic</a:t>
            </a:r>
            <a:r>
              <a:rPr spc="-16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390143" y="722376"/>
            <a:ext cx="5958839" cy="3345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9596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Testing</a:t>
            </a:r>
            <a:r>
              <a:rPr spc="-140" dirty="0"/>
              <a:t> </a:t>
            </a:r>
            <a:r>
              <a:rPr spc="-130" dirty="0"/>
              <a:t>Techniques</a:t>
            </a:r>
          </a:p>
        </p:txBody>
      </p:sp>
      <p:sp>
        <p:nvSpPr>
          <p:cNvPr id="3" name="object 3"/>
          <p:cNvSpPr/>
          <p:nvPr/>
        </p:nvSpPr>
        <p:spPr>
          <a:xfrm>
            <a:off x="784859" y="815339"/>
            <a:ext cx="5326380" cy="3093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87805" y="830452"/>
          <a:ext cx="1941830" cy="391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1830"/>
              </a:tblGrid>
              <a:tr h="477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50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43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7378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65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14805" y="830452"/>
            <a:ext cx="1688464" cy="391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80" dirty="0">
                <a:solidFill>
                  <a:srgbClr val="242424"/>
                </a:solidFill>
                <a:latin typeface="Arial"/>
                <a:cs typeface="Arial"/>
              </a:rPr>
              <a:t>LIVEOnlineClass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348400"/>
              </a:lnSpc>
              <a:spcBef>
                <a:spcPts val="105"/>
              </a:spcBef>
            </a:pP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Class</a:t>
            </a:r>
            <a:r>
              <a:rPr sz="1400" spc="-3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Recording</a:t>
            </a:r>
            <a:r>
              <a:rPr sz="1400" spc="-18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42424"/>
                </a:solidFill>
                <a:latin typeface="Arial"/>
                <a:cs typeface="Arial"/>
              </a:rPr>
              <a:t>in</a:t>
            </a:r>
            <a:r>
              <a:rPr sz="1400" spc="-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242424"/>
                </a:solidFill>
                <a:latin typeface="Arial"/>
                <a:cs typeface="Arial"/>
              </a:rPr>
              <a:t>LMS  </a:t>
            </a:r>
            <a:r>
              <a:rPr sz="1400" spc="-20" dirty="0">
                <a:solidFill>
                  <a:srgbClr val="242424"/>
                </a:solidFill>
                <a:latin typeface="Arial"/>
                <a:cs typeface="Arial"/>
              </a:rPr>
              <a:t>24/7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Post</a:t>
            </a:r>
            <a:r>
              <a:rPr sz="1400" spc="-27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42424"/>
                </a:solidFill>
                <a:latin typeface="Arial"/>
                <a:cs typeface="Arial"/>
              </a:rPr>
              <a:t>ClassSupport  </a:t>
            </a:r>
            <a:r>
              <a:rPr sz="1400" spc="-35" dirty="0">
                <a:solidFill>
                  <a:srgbClr val="242424"/>
                </a:solidFill>
                <a:latin typeface="Arial"/>
                <a:cs typeface="Arial"/>
              </a:rPr>
              <a:t>Module </a:t>
            </a:r>
            <a:r>
              <a:rPr sz="1400" spc="-50" dirty="0">
                <a:solidFill>
                  <a:srgbClr val="242424"/>
                </a:solidFill>
                <a:latin typeface="Arial"/>
                <a:cs typeface="Arial"/>
              </a:rPr>
              <a:t>Wise </a:t>
            </a:r>
            <a:r>
              <a:rPr sz="1400" spc="-65" dirty="0">
                <a:solidFill>
                  <a:srgbClr val="242424"/>
                </a:solidFill>
                <a:latin typeface="Arial"/>
                <a:cs typeface="Arial"/>
              </a:rPr>
              <a:t>Quiz  </a:t>
            </a:r>
            <a:r>
              <a:rPr sz="1400" spc="-55" dirty="0">
                <a:solidFill>
                  <a:srgbClr val="242424"/>
                </a:solidFill>
                <a:latin typeface="Arial"/>
                <a:cs typeface="Arial"/>
              </a:rPr>
              <a:t>Project</a:t>
            </a:r>
            <a:r>
              <a:rPr sz="1400" spc="-13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Work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Verifiable</a:t>
            </a:r>
            <a:r>
              <a:rPr sz="1400" spc="-1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42424"/>
                </a:solidFill>
                <a:latin typeface="Arial"/>
                <a:cs typeface="Arial"/>
              </a:rPr>
              <a:t>Certificate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" y="1458468"/>
            <a:ext cx="853440" cy="504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62000" y="2144268"/>
            <a:ext cx="719455" cy="504825"/>
            <a:chOff x="762000" y="2144268"/>
            <a:chExt cx="719455" cy="504825"/>
          </a:xfrm>
        </p:grpSpPr>
        <p:sp>
          <p:nvSpPr>
            <p:cNvPr id="7" name="object 7"/>
            <p:cNvSpPr/>
            <p:nvPr/>
          </p:nvSpPr>
          <p:spPr>
            <a:xfrm>
              <a:off x="1091184" y="2217420"/>
              <a:ext cx="390144" cy="4312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000" y="2144268"/>
              <a:ext cx="379475" cy="4404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38200" y="2877312"/>
            <a:ext cx="504444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639311"/>
            <a:ext cx="612648" cy="559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000" y="4245864"/>
            <a:ext cx="737616" cy="612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200" y="743712"/>
            <a:ext cx="504444" cy="509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7257288" y="169164"/>
            <a:ext cx="1901825" cy="490855"/>
            <a:chOff x="7257288" y="169164"/>
            <a:chExt cx="1901825" cy="490855"/>
          </a:xfrm>
        </p:grpSpPr>
        <p:sp>
          <p:nvSpPr>
            <p:cNvPr id="14" name="object 14"/>
            <p:cNvSpPr/>
            <p:nvPr/>
          </p:nvSpPr>
          <p:spPr>
            <a:xfrm>
              <a:off x="7315200" y="210312"/>
              <a:ext cx="1714500" cy="3459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69480" y="181356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1875662" y="0"/>
                  </a:moveTo>
                  <a:lnTo>
                    <a:pt x="0" y="0"/>
                  </a:lnTo>
                  <a:lnTo>
                    <a:pt x="0" y="464820"/>
                  </a:lnTo>
                  <a:lnTo>
                    <a:pt x="1875662" y="464820"/>
                  </a:lnTo>
                  <a:lnTo>
                    <a:pt x="1875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70242" y="182118"/>
              <a:ext cx="1875789" cy="464820"/>
            </a:xfrm>
            <a:custGeom>
              <a:avLst/>
              <a:gdLst/>
              <a:ahLst/>
              <a:cxnLst/>
              <a:rect l="l" t="t" r="r" b="b"/>
              <a:pathLst>
                <a:path w="1875790" h="464820">
                  <a:moveTo>
                    <a:pt x="0" y="464820"/>
                  </a:moveTo>
                  <a:lnTo>
                    <a:pt x="1875663" y="464820"/>
                  </a:lnTo>
                  <a:lnTo>
                    <a:pt x="1875663" y="0"/>
                  </a:lnTo>
                  <a:lnTo>
                    <a:pt x="0" y="0"/>
                  </a:lnTo>
                  <a:lnTo>
                    <a:pt x="0" y="46482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181863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40" dirty="0">
                <a:solidFill>
                  <a:srgbClr val="242424"/>
                </a:solidFill>
              </a:rPr>
              <a:t>Design</a:t>
            </a:r>
            <a:r>
              <a:rPr sz="2600" spc="-480" dirty="0">
                <a:solidFill>
                  <a:srgbClr val="242424"/>
                </a:solidFill>
              </a:rPr>
              <a:t> </a:t>
            </a:r>
            <a:r>
              <a:rPr sz="2600" spc="-170" dirty="0">
                <a:solidFill>
                  <a:srgbClr val="242424"/>
                </a:solidFill>
              </a:rPr>
              <a:t>Phase</a:t>
            </a:r>
            <a:endParaRPr sz="2600"/>
          </a:p>
        </p:txBody>
      </p:sp>
      <p:sp>
        <p:nvSpPr>
          <p:cNvPr id="18" name="object 18"/>
          <p:cNvSpPr/>
          <p:nvPr/>
        </p:nvSpPr>
        <p:spPr>
          <a:xfrm>
            <a:off x="422148" y="787908"/>
            <a:ext cx="7959852" cy="39989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9596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Testing</a:t>
            </a:r>
            <a:r>
              <a:rPr spc="-140" dirty="0"/>
              <a:t> </a:t>
            </a:r>
            <a:r>
              <a:rPr spc="-130" dirty="0"/>
              <a:t>Techniques</a:t>
            </a:r>
          </a:p>
        </p:txBody>
      </p:sp>
      <p:sp>
        <p:nvSpPr>
          <p:cNvPr id="3" name="object 3"/>
          <p:cNvSpPr/>
          <p:nvPr/>
        </p:nvSpPr>
        <p:spPr>
          <a:xfrm>
            <a:off x="374904" y="615695"/>
            <a:ext cx="6118859" cy="3764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6816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Definition </a:t>
            </a:r>
            <a:r>
              <a:rPr spc="-5" dirty="0"/>
              <a:t>of </a:t>
            </a:r>
            <a:r>
              <a:rPr spc="-60" dirty="0"/>
              <a:t>static</a:t>
            </a:r>
            <a:r>
              <a:rPr spc="-330" dirty="0"/>
              <a:t> </a:t>
            </a:r>
            <a:r>
              <a:rPr spc="-55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675131" y="882396"/>
            <a:ext cx="5646420" cy="2598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6816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Definition </a:t>
            </a:r>
            <a:r>
              <a:rPr spc="-5" dirty="0"/>
              <a:t>of </a:t>
            </a:r>
            <a:r>
              <a:rPr spc="-60" dirty="0"/>
              <a:t>static</a:t>
            </a:r>
            <a:r>
              <a:rPr spc="-330" dirty="0"/>
              <a:t> </a:t>
            </a:r>
            <a:r>
              <a:rPr spc="-55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428244" y="669036"/>
            <a:ext cx="6179820" cy="2613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3495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Static </a:t>
            </a:r>
            <a:r>
              <a:rPr spc="-130" dirty="0"/>
              <a:t>Testing</a:t>
            </a:r>
            <a:r>
              <a:rPr spc="-135" dirty="0"/>
              <a:t> </a:t>
            </a:r>
            <a:r>
              <a:rPr spc="-70" dirty="0"/>
              <a:t>methods</a:t>
            </a:r>
          </a:p>
        </p:txBody>
      </p:sp>
      <p:sp>
        <p:nvSpPr>
          <p:cNvPr id="3" name="object 3"/>
          <p:cNvSpPr/>
          <p:nvPr/>
        </p:nvSpPr>
        <p:spPr>
          <a:xfrm>
            <a:off x="490727" y="725423"/>
            <a:ext cx="5913120" cy="3040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3495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Static </a:t>
            </a:r>
            <a:r>
              <a:rPr spc="-130" dirty="0"/>
              <a:t>Testing</a:t>
            </a:r>
            <a:r>
              <a:rPr spc="-135" dirty="0"/>
              <a:t> </a:t>
            </a:r>
            <a:r>
              <a:rPr spc="-70" dirty="0"/>
              <a:t>methods</a:t>
            </a:r>
          </a:p>
        </p:txBody>
      </p:sp>
      <p:sp>
        <p:nvSpPr>
          <p:cNvPr id="3" name="object 3"/>
          <p:cNvSpPr/>
          <p:nvPr/>
        </p:nvSpPr>
        <p:spPr>
          <a:xfrm>
            <a:off x="606551" y="620268"/>
            <a:ext cx="6080760" cy="3688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69798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Dynamic</a:t>
            </a:r>
            <a:r>
              <a:rPr spc="-16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448055" y="862583"/>
            <a:ext cx="57150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69798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Dynamic</a:t>
            </a:r>
            <a:r>
              <a:rPr spc="-16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665987" y="726948"/>
            <a:ext cx="4622292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4452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Black </a:t>
            </a:r>
            <a:r>
              <a:rPr spc="-95" dirty="0"/>
              <a:t>box </a:t>
            </a:r>
            <a:r>
              <a:rPr spc="-114" dirty="0"/>
              <a:t>Testing: Features </a:t>
            </a:r>
            <a:r>
              <a:rPr spc="-95" dirty="0"/>
              <a:t>and</a:t>
            </a:r>
            <a:r>
              <a:rPr spc="-90" dirty="0"/>
              <a:t> </a:t>
            </a:r>
            <a:r>
              <a:rPr spc="-130" dirty="0"/>
              <a:t>Techniques</a:t>
            </a:r>
          </a:p>
        </p:txBody>
      </p:sp>
      <p:sp>
        <p:nvSpPr>
          <p:cNvPr id="3" name="object 3"/>
          <p:cNvSpPr/>
          <p:nvPr/>
        </p:nvSpPr>
        <p:spPr>
          <a:xfrm>
            <a:off x="458723" y="851916"/>
            <a:ext cx="5669280" cy="2659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4452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Black </a:t>
            </a:r>
            <a:r>
              <a:rPr spc="-95" dirty="0"/>
              <a:t>box </a:t>
            </a:r>
            <a:r>
              <a:rPr spc="-114" dirty="0"/>
              <a:t>Testing: Features </a:t>
            </a:r>
            <a:r>
              <a:rPr spc="-95" dirty="0"/>
              <a:t>and</a:t>
            </a:r>
            <a:r>
              <a:rPr spc="-90" dirty="0"/>
              <a:t> </a:t>
            </a:r>
            <a:r>
              <a:rPr spc="-130" dirty="0"/>
              <a:t>Techniques</a:t>
            </a:r>
          </a:p>
        </p:txBody>
      </p:sp>
      <p:sp>
        <p:nvSpPr>
          <p:cNvPr id="3" name="object 3"/>
          <p:cNvSpPr/>
          <p:nvPr/>
        </p:nvSpPr>
        <p:spPr>
          <a:xfrm>
            <a:off x="653795" y="925067"/>
            <a:ext cx="6179820" cy="2346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5165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Equivalence</a:t>
            </a:r>
            <a:r>
              <a:rPr spc="-155" dirty="0"/>
              <a:t> </a:t>
            </a:r>
            <a:r>
              <a:rPr spc="-50" dirty="0"/>
              <a:t>Partitioning</a:t>
            </a:r>
          </a:p>
        </p:txBody>
      </p:sp>
      <p:sp>
        <p:nvSpPr>
          <p:cNvPr id="3" name="object 3"/>
          <p:cNvSpPr/>
          <p:nvPr/>
        </p:nvSpPr>
        <p:spPr>
          <a:xfrm>
            <a:off x="413004" y="670559"/>
            <a:ext cx="5875020" cy="179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731" y="149352"/>
            <a:ext cx="2098675" cy="443230"/>
            <a:chOff x="6999731" y="149352"/>
            <a:chExt cx="2098675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1923" y="161544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2072385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72385" y="417322"/>
                  </a:lnTo>
                  <a:lnTo>
                    <a:pt x="2072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2306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0" y="417322"/>
                  </a:moveTo>
                  <a:lnTo>
                    <a:pt x="2072385" y="417322"/>
                  </a:lnTo>
                  <a:lnTo>
                    <a:pt x="2072385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5755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65" dirty="0">
                <a:solidFill>
                  <a:srgbClr val="242424"/>
                </a:solidFill>
              </a:rPr>
              <a:t>Intended</a:t>
            </a:r>
            <a:r>
              <a:rPr sz="2600" spc="-375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Audience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73608" y="914400"/>
            <a:ext cx="5343144" cy="2799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181863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40" dirty="0">
                <a:solidFill>
                  <a:srgbClr val="242424"/>
                </a:solidFill>
              </a:rPr>
              <a:t>Design</a:t>
            </a:r>
            <a:r>
              <a:rPr sz="2600" spc="-480" dirty="0">
                <a:solidFill>
                  <a:srgbClr val="242424"/>
                </a:solidFill>
              </a:rPr>
              <a:t> </a:t>
            </a:r>
            <a:r>
              <a:rPr sz="2600" spc="-170" dirty="0">
                <a:solidFill>
                  <a:srgbClr val="242424"/>
                </a:solidFill>
              </a:rPr>
              <a:t>Phase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24992"/>
            <a:ext cx="77387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 algn="just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142240" algn="l"/>
              </a:tabLst>
            </a:pP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Flowchart: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flow chart,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or flow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diagram,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a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graphical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representation of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process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or system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that details the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sequencing of steps required to create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output.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typical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flow chart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uses a </a:t>
            </a:r>
            <a:r>
              <a:rPr sz="1200" spc="5" dirty="0">
                <a:solidFill>
                  <a:srgbClr val="242424"/>
                </a:solidFill>
                <a:latin typeface="Tahoma"/>
                <a:cs typeface="Tahoma"/>
              </a:rPr>
              <a:t>set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basic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symbols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represent 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various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functions, and shows 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sequence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interconnections of functions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with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lines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arrows.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Ex: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Flow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chart to calculate difference b/w two</a:t>
            </a:r>
            <a:r>
              <a:rPr sz="1200" spc="-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numbers: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91411" y="182880"/>
            <a:ext cx="7673340" cy="4211320"/>
            <a:chOff x="1391411" y="182880"/>
            <a:chExt cx="7673340" cy="4211320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1411" y="2241804"/>
              <a:ext cx="4209288" cy="2151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5165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Equivalence</a:t>
            </a:r>
            <a:r>
              <a:rPr spc="-155" dirty="0"/>
              <a:t> </a:t>
            </a:r>
            <a:r>
              <a:rPr spc="-50" dirty="0"/>
              <a:t>Partitioning</a:t>
            </a:r>
          </a:p>
        </p:txBody>
      </p:sp>
      <p:sp>
        <p:nvSpPr>
          <p:cNvPr id="3" name="object 3"/>
          <p:cNvSpPr/>
          <p:nvPr/>
        </p:nvSpPr>
        <p:spPr>
          <a:xfrm>
            <a:off x="757427" y="810768"/>
            <a:ext cx="4890516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540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Boundary </a:t>
            </a:r>
            <a:r>
              <a:rPr spc="-125" dirty="0"/>
              <a:t>Value</a:t>
            </a:r>
            <a:r>
              <a:rPr spc="-210" dirty="0"/>
              <a:t> </a:t>
            </a:r>
            <a:r>
              <a:rPr spc="-114" dirty="0"/>
              <a:t>Analysis</a:t>
            </a:r>
          </a:p>
        </p:txBody>
      </p:sp>
      <p:sp>
        <p:nvSpPr>
          <p:cNvPr id="3" name="object 3"/>
          <p:cNvSpPr/>
          <p:nvPr/>
        </p:nvSpPr>
        <p:spPr>
          <a:xfrm>
            <a:off x="437387" y="670559"/>
            <a:ext cx="5905500" cy="2042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540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Boundary </a:t>
            </a:r>
            <a:r>
              <a:rPr spc="-125" dirty="0"/>
              <a:t>Value</a:t>
            </a:r>
            <a:r>
              <a:rPr spc="-210" dirty="0"/>
              <a:t> </a:t>
            </a:r>
            <a:r>
              <a:rPr spc="-114" dirty="0"/>
              <a:t>Analysis</a:t>
            </a:r>
          </a:p>
        </p:txBody>
      </p:sp>
      <p:sp>
        <p:nvSpPr>
          <p:cNvPr id="3" name="object 3"/>
          <p:cNvSpPr/>
          <p:nvPr/>
        </p:nvSpPr>
        <p:spPr>
          <a:xfrm>
            <a:off x="454151" y="720851"/>
            <a:ext cx="6256020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5328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Error</a:t>
            </a:r>
            <a:r>
              <a:rPr spc="-165" dirty="0"/>
              <a:t> </a:t>
            </a:r>
            <a:r>
              <a:rPr spc="-145" dirty="0"/>
              <a:t>Guessing</a:t>
            </a:r>
          </a:p>
        </p:txBody>
      </p:sp>
      <p:sp>
        <p:nvSpPr>
          <p:cNvPr id="3" name="object 3"/>
          <p:cNvSpPr/>
          <p:nvPr/>
        </p:nvSpPr>
        <p:spPr>
          <a:xfrm>
            <a:off x="560831" y="803148"/>
            <a:ext cx="589026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420" y="609600"/>
            <a:ext cx="6644640" cy="2834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5328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Error</a:t>
            </a:r>
            <a:r>
              <a:rPr spc="-165" dirty="0"/>
              <a:t> </a:t>
            </a:r>
            <a:r>
              <a:rPr spc="-145" dirty="0"/>
              <a:t>Guessing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823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White </a:t>
            </a:r>
            <a:r>
              <a:rPr spc="-160" dirty="0"/>
              <a:t>Box</a:t>
            </a:r>
            <a:r>
              <a:rPr spc="-250" dirty="0"/>
              <a:t> </a:t>
            </a:r>
            <a:r>
              <a:rPr spc="-114" dirty="0"/>
              <a:t>Testing:Features</a:t>
            </a:r>
          </a:p>
        </p:txBody>
      </p:sp>
      <p:sp>
        <p:nvSpPr>
          <p:cNvPr id="3" name="object 3"/>
          <p:cNvSpPr/>
          <p:nvPr/>
        </p:nvSpPr>
        <p:spPr>
          <a:xfrm>
            <a:off x="673608" y="804672"/>
            <a:ext cx="5806440" cy="3192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5863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Control </a:t>
            </a:r>
            <a:r>
              <a:rPr spc="-65" dirty="0"/>
              <a:t>Structure</a:t>
            </a:r>
            <a:r>
              <a:rPr spc="-165" dirty="0"/>
              <a:t> </a:t>
            </a:r>
            <a:r>
              <a:rPr spc="-130" dirty="0"/>
              <a:t>Testing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5027" y="902208"/>
            <a:ext cx="6568440" cy="2376170"/>
            <a:chOff x="605027" y="902208"/>
            <a:chExt cx="6568440" cy="2376170"/>
          </a:xfrm>
        </p:grpSpPr>
        <p:sp>
          <p:nvSpPr>
            <p:cNvPr id="4" name="object 4"/>
            <p:cNvSpPr/>
            <p:nvPr/>
          </p:nvSpPr>
          <p:spPr>
            <a:xfrm>
              <a:off x="605027" y="902208"/>
              <a:ext cx="5646420" cy="1889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6675" y="2808731"/>
              <a:ext cx="6336791" cy="4693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116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Statement</a:t>
            </a:r>
            <a:r>
              <a:rPr spc="-130" dirty="0"/>
              <a:t> </a:t>
            </a:r>
            <a:r>
              <a:rPr spc="-145" dirty="0"/>
              <a:t>Coverage</a:t>
            </a:r>
          </a:p>
        </p:txBody>
      </p:sp>
      <p:sp>
        <p:nvSpPr>
          <p:cNvPr id="3" name="object 3"/>
          <p:cNvSpPr/>
          <p:nvPr/>
        </p:nvSpPr>
        <p:spPr>
          <a:xfrm>
            <a:off x="569976" y="675131"/>
            <a:ext cx="576834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116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Statement</a:t>
            </a:r>
            <a:r>
              <a:rPr spc="-130" dirty="0"/>
              <a:t> </a:t>
            </a:r>
            <a:r>
              <a:rPr spc="-145" dirty="0"/>
              <a:t>Coverage</a:t>
            </a:r>
          </a:p>
        </p:txBody>
      </p:sp>
      <p:sp>
        <p:nvSpPr>
          <p:cNvPr id="3" name="object 3"/>
          <p:cNvSpPr/>
          <p:nvPr/>
        </p:nvSpPr>
        <p:spPr>
          <a:xfrm>
            <a:off x="1033272" y="746759"/>
            <a:ext cx="5910072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912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Decision</a:t>
            </a:r>
            <a:r>
              <a:rPr spc="-165" dirty="0"/>
              <a:t> </a:t>
            </a:r>
            <a:r>
              <a:rPr spc="-145" dirty="0"/>
              <a:t>Coverage</a:t>
            </a:r>
          </a:p>
        </p:txBody>
      </p:sp>
      <p:sp>
        <p:nvSpPr>
          <p:cNvPr id="3" name="object 3"/>
          <p:cNvSpPr/>
          <p:nvPr/>
        </p:nvSpPr>
        <p:spPr>
          <a:xfrm>
            <a:off x="458723" y="886967"/>
            <a:ext cx="5783580" cy="3154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181863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40" dirty="0">
                <a:solidFill>
                  <a:srgbClr val="242424"/>
                </a:solidFill>
              </a:rPr>
              <a:t>Design</a:t>
            </a:r>
            <a:r>
              <a:rPr sz="2600" spc="-480" dirty="0">
                <a:solidFill>
                  <a:srgbClr val="242424"/>
                </a:solidFill>
              </a:rPr>
              <a:t> </a:t>
            </a:r>
            <a:r>
              <a:rPr sz="2600" spc="-170" dirty="0">
                <a:solidFill>
                  <a:srgbClr val="242424"/>
                </a:solidFill>
              </a:rPr>
              <a:t>Phase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535635" y="824992"/>
            <a:ext cx="774192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 algn="just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142240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Algorithm: An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algorithm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a set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 instructions for solving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problem. It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a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basic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technique of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how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do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 specific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task. It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takes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input,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processes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it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according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set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instructions,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generates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output. An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algorithm 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must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provide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correct output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for every possible input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condition.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 algorithm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must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have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definite end point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so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that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when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input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has been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processed and 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desired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output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achieved,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process stops. Example:  Algorithm to calculate the difference between two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numbers.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21764" y="182880"/>
            <a:ext cx="7142480" cy="3293745"/>
            <a:chOff x="1921764" y="182880"/>
            <a:chExt cx="7142480" cy="3293745"/>
          </a:xfrm>
        </p:grpSpPr>
        <p:sp>
          <p:nvSpPr>
            <p:cNvPr id="9" name="object 9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21764" y="2572512"/>
              <a:ext cx="4305300" cy="9037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912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Decision</a:t>
            </a:r>
            <a:r>
              <a:rPr spc="-165" dirty="0"/>
              <a:t> </a:t>
            </a:r>
            <a:r>
              <a:rPr spc="-145" dirty="0"/>
              <a:t>Coverage</a:t>
            </a:r>
          </a:p>
        </p:txBody>
      </p:sp>
      <p:sp>
        <p:nvSpPr>
          <p:cNvPr id="3" name="object 3"/>
          <p:cNvSpPr/>
          <p:nvPr/>
        </p:nvSpPr>
        <p:spPr>
          <a:xfrm>
            <a:off x="870203" y="810768"/>
            <a:ext cx="4614672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044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Condition</a:t>
            </a:r>
            <a:r>
              <a:rPr spc="-165" dirty="0"/>
              <a:t> </a:t>
            </a:r>
            <a:r>
              <a:rPr spc="-145" dirty="0"/>
              <a:t>Coverage</a:t>
            </a:r>
          </a:p>
        </p:txBody>
      </p:sp>
      <p:sp>
        <p:nvSpPr>
          <p:cNvPr id="3" name="object 3"/>
          <p:cNvSpPr/>
          <p:nvPr/>
        </p:nvSpPr>
        <p:spPr>
          <a:xfrm>
            <a:off x="598931" y="771144"/>
            <a:ext cx="5814060" cy="3528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044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Condition</a:t>
            </a:r>
            <a:r>
              <a:rPr spc="-165" dirty="0"/>
              <a:t> </a:t>
            </a:r>
            <a:r>
              <a:rPr spc="-145" dirty="0"/>
              <a:t>Coverage</a:t>
            </a:r>
          </a:p>
        </p:txBody>
      </p:sp>
      <p:sp>
        <p:nvSpPr>
          <p:cNvPr id="3" name="object 3"/>
          <p:cNvSpPr/>
          <p:nvPr/>
        </p:nvSpPr>
        <p:spPr>
          <a:xfrm>
            <a:off x="1056132" y="713231"/>
            <a:ext cx="480822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044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Condition</a:t>
            </a:r>
            <a:r>
              <a:rPr spc="-165" dirty="0"/>
              <a:t> </a:t>
            </a:r>
            <a:r>
              <a:rPr spc="-145" dirty="0"/>
              <a:t>Coverage</a:t>
            </a:r>
          </a:p>
        </p:txBody>
      </p:sp>
      <p:sp>
        <p:nvSpPr>
          <p:cNvPr id="3" name="object 3"/>
          <p:cNvSpPr/>
          <p:nvPr/>
        </p:nvSpPr>
        <p:spPr>
          <a:xfrm>
            <a:off x="448055" y="675131"/>
            <a:ext cx="5806440" cy="3604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044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Condition</a:t>
            </a:r>
            <a:r>
              <a:rPr spc="-165" dirty="0"/>
              <a:t> </a:t>
            </a:r>
            <a:r>
              <a:rPr spc="-145" dirty="0"/>
              <a:t>Coverage</a:t>
            </a:r>
          </a:p>
        </p:txBody>
      </p:sp>
      <p:sp>
        <p:nvSpPr>
          <p:cNvPr id="3" name="object 3"/>
          <p:cNvSpPr/>
          <p:nvPr/>
        </p:nvSpPr>
        <p:spPr>
          <a:xfrm>
            <a:off x="903732" y="653795"/>
            <a:ext cx="5859780" cy="352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044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Condition</a:t>
            </a:r>
            <a:r>
              <a:rPr spc="-165" dirty="0"/>
              <a:t> </a:t>
            </a:r>
            <a:r>
              <a:rPr spc="-145" dirty="0"/>
              <a:t>Coverage</a:t>
            </a:r>
          </a:p>
        </p:txBody>
      </p:sp>
      <p:sp>
        <p:nvSpPr>
          <p:cNvPr id="3" name="object 3"/>
          <p:cNvSpPr/>
          <p:nvPr/>
        </p:nvSpPr>
        <p:spPr>
          <a:xfrm>
            <a:off x="408431" y="675131"/>
            <a:ext cx="6179820" cy="3040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309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Loop</a:t>
            </a:r>
            <a:r>
              <a:rPr spc="-18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687323" y="713231"/>
            <a:ext cx="5920739" cy="3284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309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Loop</a:t>
            </a:r>
            <a:r>
              <a:rPr spc="-18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400811" y="745236"/>
            <a:ext cx="6362699" cy="2407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0" dirty="0"/>
              <a:t>Path</a:t>
            </a:r>
            <a:r>
              <a:rPr spc="-14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379475" y="684276"/>
            <a:ext cx="5905500" cy="1988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0" dirty="0"/>
              <a:t>Path</a:t>
            </a:r>
            <a:r>
              <a:rPr spc="-14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781812" y="649223"/>
            <a:ext cx="4468368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181863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40" dirty="0">
                <a:solidFill>
                  <a:srgbClr val="242424"/>
                </a:solidFill>
              </a:rPr>
              <a:t>Design</a:t>
            </a:r>
            <a:r>
              <a:rPr sz="2600" spc="-480" dirty="0">
                <a:solidFill>
                  <a:srgbClr val="242424"/>
                </a:solidFill>
              </a:rPr>
              <a:t> </a:t>
            </a:r>
            <a:r>
              <a:rPr sz="2600" spc="-170" dirty="0">
                <a:solidFill>
                  <a:srgbClr val="242424"/>
                </a:solidFill>
              </a:rPr>
              <a:t>Phase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57200" y="182880"/>
            <a:ext cx="8607425" cy="3874135"/>
            <a:chOff x="457200" y="182880"/>
            <a:chExt cx="8607425" cy="3874135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1086612"/>
              <a:ext cx="6699504" cy="29702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829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Data </a:t>
            </a:r>
            <a:r>
              <a:rPr spc="-95" dirty="0"/>
              <a:t>Flow</a:t>
            </a:r>
            <a:r>
              <a:rPr spc="-16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513587" y="789431"/>
            <a:ext cx="5905500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4193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Testing </a:t>
            </a:r>
            <a:r>
              <a:rPr spc="-110" dirty="0"/>
              <a:t>Approaches</a:t>
            </a:r>
            <a:r>
              <a:rPr spc="-114" dirty="0"/>
              <a:t> </a:t>
            </a:r>
            <a:r>
              <a:rPr spc="-90" dirty="0"/>
              <a:t>are</a:t>
            </a:r>
          </a:p>
        </p:txBody>
      </p:sp>
      <p:sp>
        <p:nvSpPr>
          <p:cNvPr id="3" name="object 3"/>
          <p:cNvSpPr/>
          <p:nvPr/>
        </p:nvSpPr>
        <p:spPr>
          <a:xfrm>
            <a:off x="672083" y="934211"/>
            <a:ext cx="3246119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4193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Testing </a:t>
            </a:r>
            <a:r>
              <a:rPr spc="-110" dirty="0"/>
              <a:t>Approaches</a:t>
            </a:r>
            <a:r>
              <a:rPr spc="-114" dirty="0"/>
              <a:t> </a:t>
            </a:r>
            <a:r>
              <a:rPr spc="-90" dirty="0"/>
              <a:t>are</a:t>
            </a:r>
          </a:p>
        </p:txBody>
      </p:sp>
      <p:sp>
        <p:nvSpPr>
          <p:cNvPr id="3" name="object 3"/>
          <p:cNvSpPr/>
          <p:nvPr/>
        </p:nvSpPr>
        <p:spPr>
          <a:xfrm>
            <a:off x="633983" y="707136"/>
            <a:ext cx="5704332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2452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Unit</a:t>
            </a:r>
            <a:r>
              <a:rPr spc="-160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777240" y="1043939"/>
            <a:ext cx="5715000" cy="2004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2452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Unit</a:t>
            </a:r>
            <a:r>
              <a:rPr spc="-160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612648" y="687323"/>
            <a:ext cx="5154168" cy="392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940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Integration</a:t>
            </a:r>
            <a:r>
              <a:rPr spc="-140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594359" y="673608"/>
            <a:ext cx="5692140" cy="3131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940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Integration</a:t>
            </a:r>
            <a:r>
              <a:rPr spc="-140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429768" y="842772"/>
            <a:ext cx="5958839" cy="1623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3002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Top </a:t>
            </a:r>
            <a:r>
              <a:rPr spc="-55" dirty="0"/>
              <a:t>down </a:t>
            </a:r>
            <a:r>
              <a:rPr spc="-50" dirty="0"/>
              <a:t>Integration</a:t>
            </a:r>
            <a:r>
              <a:rPr spc="-114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693419" y="650748"/>
            <a:ext cx="5829300" cy="3550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3002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Top </a:t>
            </a:r>
            <a:r>
              <a:rPr spc="-55" dirty="0"/>
              <a:t>down </a:t>
            </a:r>
            <a:r>
              <a:rPr spc="-50" dirty="0"/>
              <a:t>Integration</a:t>
            </a:r>
            <a:r>
              <a:rPr spc="-114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516636" y="723900"/>
            <a:ext cx="6156960" cy="2697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3095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Bottom </a:t>
            </a:r>
            <a:r>
              <a:rPr spc="-65" dirty="0"/>
              <a:t>up </a:t>
            </a:r>
            <a:r>
              <a:rPr spc="-50" dirty="0"/>
              <a:t>Integration</a:t>
            </a:r>
            <a:r>
              <a:rPr spc="-229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652272" y="784859"/>
            <a:ext cx="5783580" cy="2240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181863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40" dirty="0">
                <a:solidFill>
                  <a:srgbClr val="242424"/>
                </a:solidFill>
              </a:rPr>
              <a:t>Design</a:t>
            </a:r>
            <a:r>
              <a:rPr sz="2600" spc="-480" dirty="0">
                <a:solidFill>
                  <a:srgbClr val="242424"/>
                </a:solidFill>
              </a:rPr>
              <a:t> </a:t>
            </a:r>
            <a:r>
              <a:rPr sz="2600" spc="-170" dirty="0">
                <a:solidFill>
                  <a:srgbClr val="242424"/>
                </a:solidFill>
              </a:rPr>
              <a:t>Phase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24992"/>
            <a:ext cx="77387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100"/>
              </a:spcBef>
            </a:pP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Test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case </a:t>
            </a:r>
            <a:r>
              <a:rPr sz="1200" spc="-50" dirty="0">
                <a:solidFill>
                  <a:srgbClr val="242424"/>
                </a:solidFill>
                <a:latin typeface="Tahoma"/>
                <a:cs typeface="Tahoma"/>
              </a:rPr>
              <a:t>“A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set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test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inputs,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execution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conditions, and expected results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developed for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particular objective, 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such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as to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exercise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particular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path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or to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verify compliance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with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specific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requirement.”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See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sample  test cases given below for checking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valid</a:t>
            </a:r>
            <a:r>
              <a:rPr sz="1200" spc="-1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date.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87067" y="182880"/>
            <a:ext cx="7377430" cy="4281170"/>
            <a:chOff x="1687067" y="182880"/>
            <a:chExt cx="7377430" cy="4281170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7067" y="1801368"/>
              <a:ext cx="3627120" cy="26624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30956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Bottom </a:t>
            </a:r>
            <a:r>
              <a:rPr spc="-65" dirty="0"/>
              <a:t>up </a:t>
            </a:r>
            <a:r>
              <a:rPr spc="-50" dirty="0"/>
              <a:t>Integration</a:t>
            </a:r>
            <a:r>
              <a:rPr spc="-229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670559" y="783336"/>
            <a:ext cx="5875020" cy="1417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376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What </a:t>
            </a:r>
            <a:r>
              <a:rPr spc="-105" dirty="0"/>
              <a:t>is </a:t>
            </a:r>
            <a:r>
              <a:rPr spc="-150" dirty="0"/>
              <a:t>System</a:t>
            </a:r>
            <a:r>
              <a:rPr spc="-190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591312" y="929639"/>
            <a:ext cx="5829300" cy="3108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376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What </a:t>
            </a:r>
            <a:r>
              <a:rPr spc="-105" dirty="0"/>
              <a:t>is </a:t>
            </a:r>
            <a:r>
              <a:rPr spc="-150" dirty="0"/>
              <a:t>System</a:t>
            </a:r>
            <a:r>
              <a:rPr spc="-190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530351" y="734568"/>
            <a:ext cx="6271260" cy="2339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837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Validation</a:t>
            </a:r>
            <a:r>
              <a:rPr spc="-13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576072" y="929639"/>
            <a:ext cx="5227320" cy="2080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941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0" dirty="0"/>
              <a:t>A</a:t>
            </a:r>
            <a:r>
              <a:rPr spc="-140" dirty="0"/>
              <a:t>c</a:t>
            </a:r>
            <a:r>
              <a:rPr spc="-65" dirty="0"/>
              <a:t>cept</a:t>
            </a:r>
            <a:r>
              <a:rPr spc="-130" dirty="0"/>
              <a:t>an</a:t>
            </a:r>
            <a:r>
              <a:rPr spc="-110" dirty="0"/>
              <a:t>c</a:t>
            </a:r>
            <a:r>
              <a:rPr spc="-120" dirty="0"/>
              <a:t>e</a:t>
            </a:r>
            <a:r>
              <a:rPr spc="-440" dirty="0"/>
              <a:t>T</a:t>
            </a:r>
            <a:r>
              <a:rPr spc="-175" dirty="0"/>
              <a:t>e</a:t>
            </a:r>
            <a:r>
              <a:rPr spc="-190" dirty="0"/>
              <a:t>s</a:t>
            </a:r>
            <a:r>
              <a:rPr spc="-25" dirty="0"/>
              <a:t>ting</a:t>
            </a:r>
          </a:p>
        </p:txBody>
      </p:sp>
      <p:sp>
        <p:nvSpPr>
          <p:cNvPr id="3" name="object 3"/>
          <p:cNvSpPr/>
          <p:nvPr/>
        </p:nvSpPr>
        <p:spPr>
          <a:xfrm>
            <a:off x="585216" y="848867"/>
            <a:ext cx="5867400" cy="1699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941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0" dirty="0"/>
              <a:t>A</a:t>
            </a:r>
            <a:r>
              <a:rPr spc="-140" dirty="0"/>
              <a:t>c</a:t>
            </a:r>
            <a:r>
              <a:rPr spc="-65" dirty="0"/>
              <a:t>cept</a:t>
            </a:r>
            <a:r>
              <a:rPr spc="-130" dirty="0"/>
              <a:t>an</a:t>
            </a:r>
            <a:r>
              <a:rPr spc="-110" dirty="0"/>
              <a:t>c</a:t>
            </a:r>
            <a:r>
              <a:rPr spc="-120" dirty="0"/>
              <a:t>e</a:t>
            </a:r>
            <a:r>
              <a:rPr spc="-440" dirty="0"/>
              <a:t>T</a:t>
            </a:r>
            <a:r>
              <a:rPr spc="-175" dirty="0"/>
              <a:t>e</a:t>
            </a:r>
            <a:r>
              <a:rPr spc="-190" dirty="0"/>
              <a:t>s</a:t>
            </a:r>
            <a:r>
              <a:rPr spc="-25" dirty="0"/>
              <a:t>ting</a:t>
            </a:r>
          </a:p>
        </p:txBody>
      </p:sp>
      <p:sp>
        <p:nvSpPr>
          <p:cNvPr id="3" name="object 3"/>
          <p:cNvSpPr/>
          <p:nvPr/>
        </p:nvSpPr>
        <p:spPr>
          <a:xfrm>
            <a:off x="693419" y="778763"/>
            <a:ext cx="6035039" cy="2560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9221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5" dirty="0"/>
              <a:t>Regression</a:t>
            </a:r>
            <a:r>
              <a:rPr spc="-15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719327" y="752855"/>
            <a:ext cx="5661660" cy="2354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9221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5" dirty="0"/>
              <a:t>Regression</a:t>
            </a:r>
            <a:r>
              <a:rPr spc="-155" dirty="0"/>
              <a:t> </a:t>
            </a:r>
            <a:r>
              <a:rPr spc="-130" dirty="0"/>
              <a:t>Testing</a:t>
            </a:r>
          </a:p>
        </p:txBody>
      </p:sp>
      <p:sp>
        <p:nvSpPr>
          <p:cNvPr id="3" name="object 3"/>
          <p:cNvSpPr/>
          <p:nvPr/>
        </p:nvSpPr>
        <p:spPr>
          <a:xfrm>
            <a:off x="562355" y="701040"/>
            <a:ext cx="6195059" cy="361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6056" y="237236"/>
            <a:ext cx="3879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70" dirty="0">
                <a:solidFill>
                  <a:srgbClr val="252525"/>
                </a:solidFill>
                <a:latin typeface="Arial"/>
                <a:cs typeface="Arial"/>
              </a:rPr>
              <a:t>Lab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80287" y="685800"/>
            <a:ext cx="7153909" cy="2882265"/>
            <a:chOff x="780287" y="685800"/>
            <a:chExt cx="7153909" cy="2882265"/>
          </a:xfrm>
        </p:grpSpPr>
        <p:sp>
          <p:nvSpPr>
            <p:cNvPr id="9" name="object 9"/>
            <p:cNvSpPr/>
            <p:nvPr/>
          </p:nvSpPr>
          <p:spPr>
            <a:xfrm>
              <a:off x="780287" y="685800"/>
              <a:ext cx="5928360" cy="23850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8407" y="2711195"/>
              <a:ext cx="6955535" cy="8564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765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Lesson</a:t>
            </a:r>
            <a:r>
              <a:rPr spc="-150" dirty="0"/>
              <a:t> </a:t>
            </a:r>
            <a:r>
              <a:rPr spc="-120" dirty="0"/>
              <a:t>Summary</a:t>
            </a:r>
          </a:p>
        </p:txBody>
      </p:sp>
      <p:sp>
        <p:nvSpPr>
          <p:cNvPr id="3" name="object 3"/>
          <p:cNvSpPr/>
          <p:nvPr/>
        </p:nvSpPr>
        <p:spPr>
          <a:xfrm>
            <a:off x="682751" y="664463"/>
            <a:ext cx="5814060" cy="2956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9766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5" dirty="0">
                <a:solidFill>
                  <a:srgbClr val="242424"/>
                </a:solidFill>
              </a:rPr>
              <a:t>Cod</a:t>
            </a:r>
            <a:r>
              <a:rPr sz="2600" spc="-160" dirty="0">
                <a:solidFill>
                  <a:srgbClr val="242424"/>
                </a:solidFill>
              </a:rPr>
              <a:t>i</a:t>
            </a:r>
            <a:r>
              <a:rPr sz="2600" spc="-155" dirty="0">
                <a:solidFill>
                  <a:srgbClr val="242424"/>
                </a:solidFill>
              </a:rPr>
              <a:t>n</a:t>
            </a:r>
            <a:r>
              <a:rPr sz="2600" dirty="0">
                <a:solidFill>
                  <a:srgbClr val="242424"/>
                </a:solidFill>
              </a:rPr>
              <a:t>g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742187" y="182880"/>
            <a:ext cx="8322309" cy="4372610"/>
            <a:chOff x="742187" y="182880"/>
            <a:chExt cx="8322309" cy="4372610"/>
          </a:xfrm>
        </p:grpSpPr>
        <p:sp>
          <p:nvSpPr>
            <p:cNvPr id="8" name="object 8"/>
            <p:cNvSpPr/>
            <p:nvPr/>
          </p:nvSpPr>
          <p:spPr>
            <a:xfrm>
              <a:off x="742187" y="1053084"/>
              <a:ext cx="6592823" cy="35021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859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Review</a:t>
            </a:r>
            <a:r>
              <a:rPr spc="-160" dirty="0"/>
              <a:t> </a:t>
            </a:r>
            <a:r>
              <a:rPr spc="-95" dirty="0"/>
              <a:t>Questions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21791" y="719327"/>
            <a:ext cx="5882640" cy="3672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1859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Review</a:t>
            </a:r>
            <a:r>
              <a:rPr spc="-160" dirty="0"/>
              <a:t> </a:t>
            </a:r>
            <a:r>
              <a:rPr spc="-95" dirty="0"/>
              <a:t>Questions</a:t>
            </a:r>
          </a:p>
        </p:txBody>
      </p:sp>
      <p:sp>
        <p:nvSpPr>
          <p:cNvPr id="3" name="object 3"/>
          <p:cNvSpPr/>
          <p:nvPr/>
        </p:nvSpPr>
        <p:spPr>
          <a:xfrm>
            <a:off x="830580" y="938783"/>
            <a:ext cx="5760720" cy="3002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2891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Review </a:t>
            </a:r>
            <a:r>
              <a:rPr spc="-55" dirty="0"/>
              <a:t>Match </a:t>
            </a:r>
            <a:r>
              <a:rPr spc="-20" dirty="0"/>
              <a:t>the</a:t>
            </a:r>
            <a:r>
              <a:rPr spc="-150" dirty="0"/>
              <a:t> </a:t>
            </a:r>
            <a:r>
              <a:rPr spc="-40" dirty="0"/>
              <a:t>following</a:t>
            </a:r>
          </a:p>
        </p:txBody>
      </p:sp>
      <p:sp>
        <p:nvSpPr>
          <p:cNvPr id="3" name="object 3"/>
          <p:cNvSpPr/>
          <p:nvPr/>
        </p:nvSpPr>
        <p:spPr>
          <a:xfrm>
            <a:off x="441959" y="941832"/>
            <a:ext cx="5844540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485900" y="726948"/>
            <a:ext cx="6216396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237488" y="720851"/>
            <a:ext cx="6725411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530096" y="752855"/>
            <a:ext cx="5612891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914144" y="752855"/>
            <a:ext cx="498500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063752" y="862583"/>
            <a:ext cx="5137404" cy="3688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969263" y="707136"/>
            <a:ext cx="592226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036319" y="810768"/>
            <a:ext cx="506882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9766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5" dirty="0">
                <a:solidFill>
                  <a:srgbClr val="242424"/>
                </a:solidFill>
              </a:rPr>
              <a:t>Cod</a:t>
            </a:r>
            <a:r>
              <a:rPr sz="2600" spc="-160" dirty="0">
                <a:solidFill>
                  <a:srgbClr val="242424"/>
                </a:solidFill>
              </a:rPr>
              <a:t>i</a:t>
            </a:r>
            <a:r>
              <a:rPr sz="2600" spc="-155" dirty="0">
                <a:solidFill>
                  <a:srgbClr val="242424"/>
                </a:solidFill>
              </a:rPr>
              <a:t>n</a:t>
            </a:r>
            <a:r>
              <a:rPr sz="2600" dirty="0">
                <a:solidFill>
                  <a:srgbClr val="242424"/>
                </a:solidFill>
              </a:rPr>
              <a:t>g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953516"/>
            <a:ext cx="7685405" cy="316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Compiling the code: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1005"/>
              </a:spcBef>
              <a:buChar char="•"/>
              <a:tabLst>
                <a:tab pos="1301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Computers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can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execute machine language code 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only.</a:t>
            </a:r>
            <a:endParaRPr sz="1200">
              <a:latin typeface="Tahoma"/>
              <a:cs typeface="Tahoma"/>
            </a:endParaRPr>
          </a:p>
          <a:p>
            <a:pPr marL="12700" marR="565785">
              <a:lnSpc>
                <a:spcPct val="150000"/>
              </a:lnSpc>
              <a:spcBef>
                <a:spcPts val="5"/>
              </a:spcBef>
              <a:buChar char="•"/>
              <a:tabLst>
                <a:tab pos="8318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process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translating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higher-level programming language code into machine language code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called  compiling the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Special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programs,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called compilers and interpreters, perform this</a:t>
            </a:r>
            <a:r>
              <a:rPr sz="1200" spc="1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task.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48500"/>
              </a:lnSpc>
              <a:spcBef>
                <a:spcPts val="595"/>
              </a:spcBef>
              <a:buChar char="•"/>
              <a:tabLst>
                <a:tab pos="132080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Code that has errors in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cannot be compiled. The compiler will flag the 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error,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the programmer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must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fix the  error before trying to compile the code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again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Execute the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verify the</a:t>
            </a:r>
            <a:r>
              <a:rPr sz="1200" spc="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output: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994"/>
              </a:spcBef>
              <a:buChar char="•"/>
              <a:tabLst>
                <a:tab pos="1301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Once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compiled,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be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executed.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994"/>
              </a:spcBef>
              <a:buChar char="•"/>
              <a:tabLst>
                <a:tab pos="13017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programmer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checks the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program's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output to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ensure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that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it is</a:t>
            </a:r>
            <a:r>
              <a:rPr sz="1200" spc="10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correct</a:t>
            </a:r>
            <a:endParaRPr sz="1200">
              <a:latin typeface="Tahoma"/>
              <a:cs typeface="Tahoma"/>
            </a:endParaRPr>
          </a:p>
          <a:p>
            <a:pPr marL="12700" marR="528955">
              <a:lnSpc>
                <a:spcPct val="150000"/>
              </a:lnSpc>
              <a:spcBef>
                <a:spcPts val="15"/>
              </a:spcBef>
              <a:buChar char="•"/>
              <a:tabLst>
                <a:tab pos="8318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Logic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be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checked by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using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sample inputs and comparing the output obtained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 expected output identified during creation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test</a:t>
            </a:r>
            <a:r>
              <a:rPr sz="120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cases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2047" y="182880"/>
            <a:ext cx="1822450" cy="409575"/>
            <a:chOff x="7242047" y="182880"/>
            <a:chExt cx="1822450" cy="409575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941832" y="778763"/>
            <a:ext cx="6045708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335024" y="771144"/>
            <a:ext cx="5806439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208532" y="720851"/>
            <a:ext cx="6480048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693419" y="842772"/>
            <a:ext cx="5881115" cy="395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283" y="629412"/>
            <a:ext cx="6239255" cy="392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90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330452" y="662940"/>
            <a:ext cx="6525768" cy="3927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91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246632" y="701040"/>
            <a:ext cx="604266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92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55257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Programming </a:t>
            </a:r>
            <a:r>
              <a:rPr spc="-75" dirty="0"/>
              <a:t>Foundation </a:t>
            </a:r>
            <a:r>
              <a:rPr spc="-10" dirty="0"/>
              <a:t>With </a:t>
            </a:r>
            <a:r>
              <a:rPr spc="-130" dirty="0"/>
              <a:t>Pseudocode </a:t>
            </a:r>
            <a:r>
              <a:rPr spc="-165" dirty="0"/>
              <a:t>Lab</a:t>
            </a:r>
            <a:r>
              <a:rPr spc="-254" dirty="0"/>
              <a:t> </a:t>
            </a:r>
            <a:r>
              <a:rPr spc="-114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877824" y="804672"/>
            <a:ext cx="6053328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93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200" y="210311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7" name="object 7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94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10052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65" dirty="0">
                <a:solidFill>
                  <a:srgbClr val="242424"/>
                </a:solidFill>
              </a:rPr>
              <a:t>Rev</a:t>
            </a:r>
            <a:r>
              <a:rPr sz="2600" spc="-170" dirty="0">
                <a:solidFill>
                  <a:srgbClr val="242424"/>
                </a:solidFill>
              </a:rPr>
              <a:t>i</a:t>
            </a:r>
            <a:r>
              <a:rPr sz="2600" spc="-165" dirty="0">
                <a:solidFill>
                  <a:srgbClr val="242424"/>
                </a:solidFill>
              </a:rPr>
              <a:t>e</a:t>
            </a:r>
            <a:r>
              <a:rPr sz="2600" dirty="0">
                <a:solidFill>
                  <a:srgbClr val="242424"/>
                </a:solidFill>
              </a:rPr>
              <a:t>w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3469843"/>
            <a:ext cx="774065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0000"/>
              </a:lnSpc>
              <a:spcBef>
                <a:spcPts val="100"/>
              </a:spcBef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-&gt;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Self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review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a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process done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by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author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himself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aid of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tools like checklist,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review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guidelines,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etc..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Checklist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tool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which review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can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be performed.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Checklist is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available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as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excel document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verify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that all 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requirements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mentioned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in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requirement specification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covered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best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practices, coding standards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are</a:t>
            </a:r>
            <a:r>
              <a:rPr sz="12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followed.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70788" y="182880"/>
            <a:ext cx="8093709" cy="3268979"/>
            <a:chOff x="970788" y="182880"/>
            <a:chExt cx="8093709" cy="3268979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0788" y="868680"/>
              <a:ext cx="5148072" cy="25831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9715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60" dirty="0">
                <a:solidFill>
                  <a:srgbClr val="242424"/>
                </a:solidFill>
              </a:rPr>
              <a:t>Testing</a:t>
            </a:r>
            <a:endParaRPr sz="2600"/>
          </a:p>
        </p:txBody>
      </p:sp>
      <p:grpSp>
        <p:nvGrpSpPr>
          <p:cNvPr id="6" name="object 6"/>
          <p:cNvGrpSpPr/>
          <p:nvPr/>
        </p:nvGrpSpPr>
        <p:grpSpPr>
          <a:xfrm>
            <a:off x="915924" y="182880"/>
            <a:ext cx="8148320" cy="2390140"/>
            <a:chOff x="915924" y="182880"/>
            <a:chExt cx="8148320" cy="2390140"/>
          </a:xfrm>
        </p:grpSpPr>
        <p:sp>
          <p:nvSpPr>
            <p:cNvPr id="7" name="object 7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924" y="1239012"/>
              <a:ext cx="5334000" cy="133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5635" y="2727198"/>
            <a:ext cx="7740015" cy="171323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30"/>
              </a:spcBef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Different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types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</a:t>
            </a:r>
            <a:r>
              <a:rPr sz="1200" spc="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testing:</a:t>
            </a:r>
            <a:endParaRPr sz="1200">
              <a:latin typeface="Tahoma"/>
              <a:cs typeface="Tahoma"/>
            </a:endParaRPr>
          </a:p>
          <a:p>
            <a:pPr marL="12700" marR="5080" algn="just">
              <a:lnSpc>
                <a:spcPct val="150000"/>
              </a:lnSpc>
              <a:spcBef>
                <a:spcPts val="15"/>
              </a:spcBef>
              <a:buSzPct val="91666"/>
              <a:buChar char="•"/>
              <a:tabLst>
                <a:tab pos="83185" algn="l"/>
              </a:tabLst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Black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Box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testing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a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software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testing method focused on testing whether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input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properly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accepted,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 output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correctly produced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an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application.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For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Example,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you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want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validate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given input, then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black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box</a:t>
            </a:r>
            <a:r>
              <a:rPr sz="12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testing.</a:t>
            </a:r>
            <a:endParaRPr sz="1200">
              <a:latin typeface="Tahoma"/>
              <a:cs typeface="Tahoma"/>
            </a:endParaRPr>
          </a:p>
          <a:p>
            <a:pPr marL="12700" marR="6350" algn="just">
              <a:lnSpc>
                <a:spcPct val="150000"/>
              </a:lnSpc>
              <a:spcBef>
                <a:spcPts val="300"/>
              </a:spcBef>
              <a:buSzPct val="91666"/>
              <a:buChar char="•"/>
              <a:tabLst>
                <a:tab pos="8318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White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Box testing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also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software testing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method focused on testing the internal structure of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code.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For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an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example,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any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unreachable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path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identifiable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using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white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box</a:t>
            </a:r>
            <a:r>
              <a:rPr sz="1200" spc="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testing.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2612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90" dirty="0">
                <a:solidFill>
                  <a:srgbClr val="242424"/>
                </a:solidFill>
              </a:rPr>
              <a:t>Micro-Level</a:t>
            </a:r>
            <a:r>
              <a:rPr sz="2600" spc="-385" dirty="0">
                <a:solidFill>
                  <a:srgbClr val="242424"/>
                </a:solidFill>
              </a:rPr>
              <a:t> </a:t>
            </a:r>
            <a:r>
              <a:rPr sz="2600" spc="-125" dirty="0">
                <a:solidFill>
                  <a:srgbClr val="242424"/>
                </a:solidFill>
              </a:rPr>
              <a:t>Plan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77012" y="182880"/>
            <a:ext cx="8587740" cy="4064635"/>
            <a:chOff x="477012" y="182880"/>
            <a:chExt cx="8587740" cy="4064635"/>
          </a:xfrm>
        </p:grpSpPr>
        <p:sp>
          <p:nvSpPr>
            <p:cNvPr id="8" name="object 8"/>
            <p:cNvSpPr/>
            <p:nvPr/>
          </p:nvSpPr>
          <p:spPr>
            <a:xfrm>
              <a:off x="477012" y="943356"/>
              <a:ext cx="6548628" cy="33040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2612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90" dirty="0">
                <a:solidFill>
                  <a:srgbClr val="242424"/>
                </a:solidFill>
              </a:rPr>
              <a:t>Micro-Level</a:t>
            </a:r>
            <a:r>
              <a:rPr sz="2600" spc="-385" dirty="0">
                <a:solidFill>
                  <a:srgbClr val="242424"/>
                </a:solidFill>
              </a:rPr>
              <a:t> </a:t>
            </a:r>
            <a:r>
              <a:rPr sz="2600" spc="-125" dirty="0">
                <a:solidFill>
                  <a:srgbClr val="242424"/>
                </a:solidFill>
              </a:rPr>
              <a:t>Plan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61041"/>
            <a:ext cx="7740650" cy="288353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25"/>
              </a:spcBef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If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any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 the task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assigned to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programmer then to complete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 time follow the task life</a:t>
            </a:r>
            <a:r>
              <a:rPr sz="1200" spc="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cycle.</a:t>
            </a:r>
            <a:endParaRPr sz="120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241300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2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task</a:t>
            </a:r>
            <a:r>
              <a:rPr sz="1200" spc="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life</a:t>
            </a:r>
            <a:r>
              <a:rPr sz="12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cycle</a:t>
            </a:r>
            <a:r>
              <a:rPr sz="1200" spc="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means,</a:t>
            </a:r>
            <a:r>
              <a:rPr sz="12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divide</a:t>
            </a:r>
            <a:r>
              <a:rPr sz="1200" spc="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200" spc="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task</a:t>
            </a:r>
            <a:r>
              <a:rPr sz="1200" spc="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in</a:t>
            </a:r>
            <a:r>
              <a:rPr sz="1200" spc="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200" spc="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smaller</a:t>
            </a:r>
            <a:r>
              <a:rPr sz="1200" spc="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activities</a:t>
            </a:r>
            <a:r>
              <a:rPr sz="12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which</a:t>
            </a:r>
            <a:r>
              <a:rPr sz="1200" spc="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should</a:t>
            </a:r>
            <a:r>
              <a:rPr sz="1200" spc="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be</a:t>
            </a:r>
            <a:r>
              <a:rPr sz="12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performed</a:t>
            </a:r>
            <a:r>
              <a:rPr sz="1200" spc="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in</a:t>
            </a:r>
            <a:r>
              <a:rPr sz="12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2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sequence</a:t>
            </a:r>
            <a:r>
              <a:rPr sz="1200" spc="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endParaRPr sz="12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complete the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task.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buAutoNum type="arabicPeriod" startAt="2"/>
              <a:tabLst>
                <a:tab pos="18986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Decide the time lines for every activity and prepare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micro schedule for the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activity</a:t>
            </a:r>
            <a:endParaRPr sz="1200">
              <a:latin typeface="Tahoma"/>
              <a:cs typeface="Tahoma"/>
            </a:endParaRPr>
          </a:p>
          <a:p>
            <a:pPr marL="142875" indent="-130810" algn="just">
              <a:lnSpc>
                <a:spcPct val="100000"/>
              </a:lnSpc>
              <a:spcBef>
                <a:spcPts val="720"/>
              </a:spcBef>
              <a:buAutoNum type="arabicPeriod" startAt="2"/>
              <a:tabLst>
                <a:tab pos="143510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Monitor</a:t>
            </a:r>
            <a:r>
              <a:rPr sz="1200" spc="1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200" spc="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accomplishment</a:t>
            </a:r>
            <a:r>
              <a:rPr sz="1200" spc="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for</a:t>
            </a:r>
            <a:r>
              <a:rPr sz="1200" spc="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every</a:t>
            </a:r>
            <a:r>
              <a:rPr sz="1200" spc="1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activity</a:t>
            </a:r>
            <a:r>
              <a:rPr sz="1200" spc="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against</a:t>
            </a:r>
            <a:r>
              <a:rPr sz="1200" spc="1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200" spc="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schedule</a:t>
            </a:r>
            <a:r>
              <a:rPr sz="1200" spc="1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prepared</a:t>
            </a:r>
            <a:r>
              <a:rPr sz="1200" spc="1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</a:t>
            </a:r>
            <a:r>
              <a:rPr sz="1200" spc="1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200" spc="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previous</a:t>
            </a:r>
            <a:r>
              <a:rPr sz="1200" spc="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step.</a:t>
            </a:r>
            <a:r>
              <a:rPr sz="1200" spc="1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So</a:t>
            </a:r>
            <a:r>
              <a:rPr sz="1200" spc="1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that</a:t>
            </a:r>
            <a:r>
              <a:rPr sz="1200" spc="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we</a:t>
            </a:r>
            <a:endParaRPr sz="1200">
              <a:latin typeface="Tahoma"/>
              <a:cs typeface="Tahoma"/>
            </a:endParaRPr>
          </a:p>
          <a:p>
            <a:pPr marL="12700" marR="5080" algn="just">
              <a:lnSpc>
                <a:spcPct val="150000"/>
              </a:lnSpc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can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take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care of timely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completion of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task.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It will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also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help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improve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our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ability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estimate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timelines </a:t>
            </a:r>
            <a:r>
              <a:rPr sz="1200" spc="5" dirty="0">
                <a:solidFill>
                  <a:srgbClr val="242424"/>
                </a:solidFill>
                <a:latin typeface="Tahoma"/>
                <a:cs typeface="Tahoma"/>
              </a:rPr>
              <a:t>to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complete the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task.</a:t>
            </a:r>
            <a:endParaRPr sz="1200">
              <a:latin typeface="Tahoma"/>
              <a:cs typeface="Tahoma"/>
            </a:endParaRPr>
          </a:p>
          <a:p>
            <a:pPr marL="12700" marR="6350" algn="just">
              <a:lnSpc>
                <a:spcPct val="150100"/>
              </a:lnSpc>
              <a:spcBef>
                <a:spcPts val="300"/>
              </a:spcBef>
            </a:pPr>
            <a:r>
              <a:rPr sz="1200" spc="-65" dirty="0">
                <a:solidFill>
                  <a:srgbClr val="242424"/>
                </a:solidFill>
                <a:latin typeface="Tahoma"/>
                <a:cs typeface="Tahoma"/>
              </a:rPr>
              <a:t>Task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life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cycle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will be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different for different project or different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task type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hence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programmer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should first  understand each step in the life cycle. Estimate the time required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for each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step and monitor the task completion  against the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plan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2047" y="182880"/>
            <a:ext cx="1822450" cy="409575"/>
            <a:chOff x="7242047" y="182880"/>
            <a:chExt cx="1822450" cy="409575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5152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45" dirty="0">
                <a:solidFill>
                  <a:srgbClr val="242424"/>
                </a:solidFill>
              </a:rPr>
              <a:t>Day</a:t>
            </a:r>
            <a:r>
              <a:rPr sz="2600" spc="-484" dirty="0">
                <a:solidFill>
                  <a:srgbClr val="242424"/>
                </a:solidFill>
              </a:rPr>
              <a:t> </a:t>
            </a:r>
            <a:r>
              <a:rPr sz="2600" spc="-80" dirty="0">
                <a:solidFill>
                  <a:srgbClr val="242424"/>
                </a:solidFill>
              </a:rPr>
              <a:t>wise</a:t>
            </a:r>
            <a:r>
              <a:rPr sz="2600" spc="-280" dirty="0">
                <a:solidFill>
                  <a:srgbClr val="242424"/>
                </a:solidFill>
              </a:rPr>
              <a:t> </a:t>
            </a:r>
            <a:r>
              <a:rPr sz="2600" spc="-140" dirty="0">
                <a:solidFill>
                  <a:srgbClr val="242424"/>
                </a:solidFill>
              </a:rPr>
              <a:t>Schedule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729995" y="149352"/>
            <a:ext cx="8368030" cy="3703320"/>
            <a:chOff x="729995" y="149352"/>
            <a:chExt cx="8368030" cy="3703320"/>
          </a:xfrm>
        </p:grpSpPr>
        <p:sp>
          <p:nvSpPr>
            <p:cNvPr id="8" name="object 8"/>
            <p:cNvSpPr/>
            <p:nvPr/>
          </p:nvSpPr>
          <p:spPr>
            <a:xfrm>
              <a:off x="729995" y="1072896"/>
              <a:ext cx="5824728" cy="27797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3448" y="161544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0861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70861" y="417322"/>
                  </a:lnTo>
                  <a:lnTo>
                    <a:pt x="20708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4210" y="162306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322"/>
                  </a:moveTo>
                  <a:lnTo>
                    <a:pt x="2070861" y="417322"/>
                  </a:lnTo>
                  <a:lnTo>
                    <a:pt x="2070861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16808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10" dirty="0">
                <a:solidFill>
                  <a:srgbClr val="242424"/>
                </a:solidFill>
              </a:rPr>
              <a:t>Deliverables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3313510"/>
            <a:ext cx="773874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100"/>
              </a:spcBef>
            </a:pP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We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need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submit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above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mentioned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deliverables.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defect data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need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log the defect and also mention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the 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closure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 it. Submit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code to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configuration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management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(Check-in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 the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Source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Code Control system). </a:t>
            </a:r>
            <a:r>
              <a:rPr sz="1200" spc="5" dirty="0">
                <a:solidFill>
                  <a:srgbClr val="242424"/>
                </a:solidFill>
                <a:latin typeface="Tahoma"/>
                <a:cs typeface="Tahoma"/>
              </a:rPr>
              <a:t>Once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integration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test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pass then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close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task in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PMS (Project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Management system). i.e we are ready to work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on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another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task.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182880"/>
            <a:ext cx="8607425" cy="3112135"/>
            <a:chOff x="457200" y="182880"/>
            <a:chExt cx="8607425" cy="3112135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1028700"/>
              <a:ext cx="5667756" cy="22661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5184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85" dirty="0">
                <a:solidFill>
                  <a:srgbClr val="242424"/>
                </a:solidFill>
              </a:rPr>
              <a:t>Student</a:t>
            </a:r>
            <a:r>
              <a:rPr sz="2600" spc="-355" dirty="0">
                <a:solidFill>
                  <a:srgbClr val="242424"/>
                </a:solidFill>
              </a:rPr>
              <a:t> </a:t>
            </a:r>
            <a:r>
              <a:rPr sz="2600" spc="-135" dirty="0">
                <a:solidFill>
                  <a:srgbClr val="242424"/>
                </a:solidFill>
              </a:rPr>
              <a:t>Syndrome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601980" y="182880"/>
            <a:ext cx="8462645" cy="4342130"/>
            <a:chOff x="601980" y="182880"/>
            <a:chExt cx="8462645" cy="4342130"/>
          </a:xfrm>
        </p:grpSpPr>
        <p:sp>
          <p:nvSpPr>
            <p:cNvPr id="8" name="object 8"/>
            <p:cNvSpPr/>
            <p:nvPr/>
          </p:nvSpPr>
          <p:spPr>
            <a:xfrm>
              <a:off x="601980" y="990600"/>
              <a:ext cx="6480048" cy="35341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9013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5" dirty="0">
                <a:solidFill>
                  <a:srgbClr val="242424"/>
                </a:solidFill>
              </a:rPr>
              <a:t>What </a:t>
            </a:r>
            <a:r>
              <a:rPr sz="2600" spc="-70" dirty="0">
                <a:solidFill>
                  <a:srgbClr val="242424"/>
                </a:solidFill>
              </a:rPr>
              <a:t>is</a:t>
            </a:r>
            <a:r>
              <a:rPr sz="2600" spc="-555" dirty="0">
                <a:solidFill>
                  <a:srgbClr val="242424"/>
                </a:solidFill>
              </a:rPr>
              <a:t> </a:t>
            </a:r>
            <a:r>
              <a:rPr sz="2600" spc="-165" dirty="0">
                <a:solidFill>
                  <a:srgbClr val="242424"/>
                </a:solidFill>
              </a:rPr>
              <a:t>Pseudocode?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45591"/>
            <a:ext cx="7604125" cy="167513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What is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Pseudocode?</a:t>
            </a:r>
            <a:endParaRPr sz="1000">
              <a:latin typeface="Tahoma"/>
              <a:cs typeface="Tahoma"/>
            </a:endParaRPr>
          </a:p>
          <a:p>
            <a:pPr marL="109855" indent="-97790">
              <a:lnSpc>
                <a:spcPct val="100000"/>
              </a:lnSpc>
              <a:spcBef>
                <a:spcPts val="695"/>
              </a:spcBef>
              <a:buChar char="•"/>
              <a:tabLst>
                <a:tab pos="110489" algn="l"/>
              </a:tabLst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Pseudocode is a natural language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description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of what a computer program must do rather than in a programming</a:t>
            </a:r>
            <a:r>
              <a:rPr sz="10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language.</a:t>
            </a:r>
            <a:endParaRPr sz="1000">
              <a:latin typeface="Tahoma"/>
              <a:cs typeface="Tahoma"/>
            </a:endParaRPr>
          </a:p>
          <a:p>
            <a:pPr marL="109855" indent="-97790">
              <a:lnSpc>
                <a:spcPct val="100000"/>
              </a:lnSpc>
              <a:spcBef>
                <a:spcPts val="710"/>
              </a:spcBef>
              <a:buChar char="•"/>
              <a:tabLst>
                <a:tab pos="110489" algn="l"/>
              </a:tabLst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It allows the developer to </a:t>
            </a: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focus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on the logic of the code without being distracted by details of programming language</a:t>
            </a:r>
            <a:r>
              <a:rPr sz="10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syntax.</a:t>
            </a:r>
            <a:endParaRPr sz="1000">
              <a:latin typeface="Tahoma"/>
              <a:cs typeface="Tahoma"/>
            </a:endParaRPr>
          </a:p>
          <a:p>
            <a:pPr marL="12700" marR="5080">
              <a:lnSpc>
                <a:spcPts val="1680"/>
              </a:lnSpc>
              <a:spcBef>
                <a:spcPts val="114"/>
              </a:spcBef>
              <a:buChar char="•"/>
              <a:tabLst>
                <a:tab pos="71120" algn="l"/>
              </a:tabLst>
            </a:pP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At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the same</a:t>
            </a: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time,</a:t>
            </a:r>
            <a:r>
              <a:rPr sz="10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the pseudocode</a:t>
            </a:r>
            <a:r>
              <a:rPr sz="10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needs</a:t>
            </a: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be</a:t>
            </a: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complete.</a:t>
            </a:r>
            <a:r>
              <a:rPr sz="10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It</a:t>
            </a:r>
            <a:r>
              <a:rPr sz="1000" spc="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describe</a:t>
            </a:r>
            <a:r>
              <a:rPr sz="10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the entire</a:t>
            </a:r>
            <a:r>
              <a:rPr sz="1000" spc="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logic</a:t>
            </a: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of</a:t>
            </a:r>
            <a:r>
              <a:rPr sz="10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the task</a:t>
            </a:r>
            <a:r>
              <a:rPr sz="1000" spc="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so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that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implementation</a:t>
            </a:r>
            <a:r>
              <a:rPr sz="10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becomes</a:t>
            </a:r>
            <a:r>
              <a:rPr sz="1000" spc="-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easier  for translating the task line by line into </a:t>
            </a: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source</a:t>
            </a:r>
            <a:r>
              <a:rPr sz="10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code.</a:t>
            </a:r>
            <a:endParaRPr sz="1000">
              <a:latin typeface="Tahoma"/>
              <a:cs typeface="Tahoma"/>
            </a:endParaRPr>
          </a:p>
          <a:p>
            <a:pPr marL="12700" marR="365125">
              <a:lnSpc>
                <a:spcPct val="158000"/>
              </a:lnSpc>
              <a:spcBef>
                <a:spcPts val="20"/>
              </a:spcBef>
              <a:buChar char="•"/>
              <a:tabLst>
                <a:tab pos="71120" algn="l"/>
              </a:tabLst>
            </a:pP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pseudocode describes the logic of the program and acts as a blueprint for the </a:t>
            </a:r>
            <a:r>
              <a:rPr sz="1000" spc="-20" dirty="0">
                <a:solidFill>
                  <a:srgbClr val="242424"/>
                </a:solidFill>
                <a:latin typeface="Tahoma"/>
                <a:cs typeface="Tahoma"/>
              </a:rPr>
              <a:t>source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code to be written by </a:t>
            </a:r>
            <a:r>
              <a:rPr sz="1000" spc="-10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programmer.  PseudoCode for Finding Whether a number is odd or</a:t>
            </a:r>
            <a:r>
              <a:rPr sz="10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42424"/>
                </a:solidFill>
                <a:latin typeface="Tahoma"/>
                <a:cs typeface="Tahoma"/>
              </a:rPr>
              <a:t>even: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635" y="4330700"/>
            <a:ext cx="65347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PROMPT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Pseudocode keyword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take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inputs from 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keyboard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store in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1200" spc="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variable.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64435" y="182880"/>
            <a:ext cx="7099934" cy="4091940"/>
            <a:chOff x="1964435" y="182880"/>
            <a:chExt cx="7099934" cy="4091940"/>
          </a:xfrm>
        </p:grpSpPr>
        <p:sp>
          <p:nvSpPr>
            <p:cNvPr id="9" name="object 9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64435" y="2570988"/>
              <a:ext cx="4314444" cy="1703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5825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90" dirty="0">
                <a:solidFill>
                  <a:srgbClr val="242424"/>
                </a:solidFill>
              </a:rPr>
              <a:t>Why</a:t>
            </a:r>
            <a:r>
              <a:rPr sz="2600" spc="-305" dirty="0">
                <a:solidFill>
                  <a:srgbClr val="242424"/>
                </a:solidFill>
              </a:rPr>
              <a:t> </a:t>
            </a:r>
            <a:r>
              <a:rPr sz="2600" spc="-150" dirty="0">
                <a:solidFill>
                  <a:srgbClr val="242424"/>
                </a:solidFill>
              </a:rPr>
              <a:t>Pseudocode</a:t>
            </a:r>
            <a:r>
              <a:rPr sz="2600" spc="-459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?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61041"/>
            <a:ext cx="7740650" cy="206057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25"/>
              </a:spcBef>
            </a:pP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Why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Pseudocode</a:t>
            </a:r>
            <a:r>
              <a:rPr sz="12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?</a:t>
            </a:r>
            <a:endParaRPr sz="1200">
              <a:latin typeface="Tahoma"/>
              <a:cs typeface="Tahoma"/>
            </a:endParaRPr>
          </a:p>
          <a:p>
            <a:pPr marL="82550" indent="-70485" algn="just">
              <a:lnSpc>
                <a:spcPct val="100000"/>
              </a:lnSpc>
              <a:spcBef>
                <a:spcPts val="735"/>
              </a:spcBef>
              <a:buSzPct val="91666"/>
              <a:buChar char="•"/>
              <a:tabLst>
                <a:tab pos="83185" algn="l"/>
              </a:tabLst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Easy</a:t>
            </a:r>
            <a:r>
              <a:rPr sz="1200" spc="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</a:t>
            </a:r>
            <a:r>
              <a:rPr sz="1200" spc="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Efficient</a:t>
            </a:r>
            <a:r>
              <a:rPr sz="1200" spc="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Coding</a:t>
            </a:r>
            <a:r>
              <a:rPr sz="1200" spc="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–</a:t>
            </a:r>
            <a:r>
              <a:rPr sz="1200" spc="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Easy</a:t>
            </a:r>
            <a:r>
              <a:rPr sz="1200" spc="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200" spc="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solve</a:t>
            </a:r>
            <a:r>
              <a:rPr sz="1200" spc="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200" spc="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task</a:t>
            </a:r>
            <a:r>
              <a:rPr sz="1200" spc="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by</a:t>
            </a:r>
            <a:r>
              <a:rPr sz="1200" spc="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focusing</a:t>
            </a:r>
            <a:r>
              <a:rPr sz="1200" spc="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only</a:t>
            </a:r>
            <a:r>
              <a:rPr sz="1200" spc="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on</a:t>
            </a:r>
            <a:r>
              <a:rPr sz="1200" spc="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logic</a:t>
            </a:r>
            <a:r>
              <a:rPr sz="1200" spc="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</a:t>
            </a:r>
            <a:r>
              <a:rPr sz="1200" spc="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200" spc="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code</a:t>
            </a:r>
            <a:r>
              <a:rPr sz="1200" spc="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with</a:t>
            </a:r>
            <a:r>
              <a:rPr sz="1200" spc="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pseudo</a:t>
            </a:r>
            <a:r>
              <a:rPr sz="1200" spc="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code</a:t>
            </a:r>
            <a:r>
              <a:rPr sz="1200" spc="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rather</a:t>
            </a:r>
            <a:endParaRPr sz="12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than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any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other programming</a:t>
            </a:r>
            <a:r>
              <a:rPr sz="1200" spc="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language.</a:t>
            </a:r>
            <a:endParaRPr sz="1200">
              <a:latin typeface="Tahoma"/>
              <a:cs typeface="Tahoma"/>
            </a:endParaRPr>
          </a:p>
          <a:p>
            <a:pPr marL="12700" marR="5080" algn="just">
              <a:lnSpc>
                <a:spcPct val="150000"/>
              </a:lnSpc>
              <a:spcBef>
                <a:spcPts val="300"/>
              </a:spcBef>
              <a:buSzPct val="91666"/>
              <a:buChar char="•"/>
              <a:tabLst>
                <a:tab pos="83185" algn="l"/>
              </a:tabLst>
            </a:pP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Increase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Quality of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–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Easy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way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for Analyst to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ensure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code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matches with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design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specifications.  Once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it 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matched, then they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can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easily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convert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pseudocode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into project specific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Language.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Thus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it helps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to 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ensure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requirements are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met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that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program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code meets good software development</a:t>
            </a:r>
            <a:r>
              <a:rPr sz="1200" spc="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practice.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42424"/>
              </a:buClr>
              <a:buFont typeface="Tahoma"/>
              <a:buChar char="•"/>
            </a:pPr>
            <a:endParaRPr sz="1050">
              <a:latin typeface="Tahoma"/>
              <a:cs typeface="Tahoma"/>
            </a:endParaRPr>
          </a:p>
          <a:p>
            <a:pPr marL="129539" indent="-117475" algn="just">
              <a:lnSpc>
                <a:spcPct val="100000"/>
              </a:lnSpc>
              <a:buSzPct val="91666"/>
              <a:buChar char="•"/>
              <a:tabLst>
                <a:tab pos="130175" algn="l"/>
              </a:tabLst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Less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Cost 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activity.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Since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Catching Logical errors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less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tedious than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catching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them in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development</a:t>
            </a:r>
            <a:r>
              <a:rPr sz="1200" spc="1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process.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2047" y="182880"/>
            <a:ext cx="1822450" cy="409575"/>
            <a:chOff x="7242047" y="182880"/>
            <a:chExt cx="1822450" cy="409575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5369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80" dirty="0">
                <a:solidFill>
                  <a:srgbClr val="242424"/>
                </a:solidFill>
              </a:rPr>
              <a:t>How </a:t>
            </a:r>
            <a:r>
              <a:rPr sz="2600" spc="5" dirty="0">
                <a:solidFill>
                  <a:srgbClr val="242424"/>
                </a:solidFill>
              </a:rPr>
              <a:t>to </a:t>
            </a:r>
            <a:r>
              <a:rPr sz="2600" spc="-30" dirty="0">
                <a:solidFill>
                  <a:srgbClr val="242424"/>
                </a:solidFill>
              </a:rPr>
              <a:t>Write</a:t>
            </a:r>
            <a:r>
              <a:rPr sz="2600" spc="-595" dirty="0">
                <a:solidFill>
                  <a:srgbClr val="242424"/>
                </a:solidFill>
              </a:rPr>
              <a:t> </a:t>
            </a:r>
            <a:r>
              <a:rPr sz="2600" spc="-150" dirty="0">
                <a:solidFill>
                  <a:srgbClr val="242424"/>
                </a:solidFill>
              </a:rPr>
              <a:t>Pseudocode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973582"/>
            <a:ext cx="7739380" cy="148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Rules</a:t>
            </a:r>
            <a:r>
              <a:rPr sz="105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05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be</a:t>
            </a:r>
            <a:r>
              <a:rPr sz="105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followed</a:t>
            </a:r>
            <a:r>
              <a:rPr sz="105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While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writing</a:t>
            </a:r>
            <a:r>
              <a:rPr sz="105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pseudo</a:t>
            </a:r>
            <a:r>
              <a:rPr sz="1050" spc="-1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Code:</a:t>
            </a:r>
            <a:endParaRPr sz="1050">
              <a:latin typeface="Tahoma"/>
              <a:cs typeface="Tahoma"/>
            </a:endParaRPr>
          </a:p>
          <a:p>
            <a:pPr marL="114300" indent="-102235">
              <a:lnSpc>
                <a:spcPct val="100000"/>
              </a:lnSpc>
              <a:spcBef>
                <a:spcPts val="900"/>
              </a:spcBef>
              <a:buChar char="•"/>
              <a:tabLst>
                <a:tab pos="114935" algn="l"/>
              </a:tabLst>
            </a:pP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All</a:t>
            </a:r>
            <a:r>
              <a:rPr sz="1050" spc="-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statements</a:t>
            </a:r>
            <a:r>
              <a:rPr sz="105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are</a:t>
            </a:r>
            <a:r>
              <a:rPr sz="105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written</a:t>
            </a:r>
            <a:r>
              <a:rPr sz="105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as</a:t>
            </a:r>
            <a:r>
              <a:rPr sz="105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sentence.</a:t>
            </a:r>
            <a:r>
              <a:rPr sz="1050" spc="-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Use</a:t>
            </a:r>
            <a:r>
              <a:rPr sz="105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Words</a:t>
            </a:r>
            <a:r>
              <a:rPr sz="105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and</a:t>
            </a:r>
            <a:r>
              <a:rPr sz="1050" spc="-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Phrases</a:t>
            </a:r>
            <a:r>
              <a:rPr sz="1050" spc="-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which</a:t>
            </a:r>
            <a:r>
              <a:rPr sz="105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are</a:t>
            </a:r>
            <a:r>
              <a:rPr sz="105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in</a:t>
            </a:r>
            <a:r>
              <a:rPr sz="105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line</a:t>
            </a:r>
            <a:r>
              <a:rPr sz="1050" spc="-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with</a:t>
            </a:r>
            <a:r>
              <a:rPr sz="1050" spc="-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basic</a:t>
            </a:r>
            <a:r>
              <a:rPr sz="1050" spc="-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computer</a:t>
            </a:r>
            <a:r>
              <a:rPr sz="105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operations.</a:t>
            </a:r>
            <a:endParaRPr sz="1050">
              <a:latin typeface="Tahoma"/>
              <a:cs typeface="Tahoma"/>
            </a:endParaRPr>
          </a:p>
          <a:p>
            <a:pPr marL="12700" marR="5080">
              <a:lnSpc>
                <a:spcPts val="1880"/>
              </a:lnSpc>
              <a:spcBef>
                <a:spcPts val="125"/>
              </a:spcBef>
              <a:buChar char="•"/>
              <a:tabLst>
                <a:tab pos="74295" algn="l"/>
              </a:tabLst>
            </a:pP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No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variable declarations.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Use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unique variable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names but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there is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no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need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declare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them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before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they are used.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•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There is </a:t>
            </a:r>
            <a:r>
              <a:rPr sz="1050" spc="-15" dirty="0">
                <a:solidFill>
                  <a:srgbClr val="242424"/>
                </a:solidFill>
                <a:latin typeface="Tahoma"/>
                <a:cs typeface="Tahoma"/>
              </a:rPr>
              <a:t>no 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universal</a:t>
            </a:r>
            <a:r>
              <a:rPr sz="1050" spc="1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"standard"</a:t>
            </a:r>
            <a:r>
              <a:rPr sz="1050" spc="1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Code</a:t>
            </a:r>
            <a:r>
              <a:rPr sz="1050" spc="1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for</a:t>
            </a:r>
            <a:r>
              <a:rPr sz="1050" spc="1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writing</a:t>
            </a:r>
            <a:r>
              <a:rPr sz="1050" spc="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Pseudo</a:t>
            </a:r>
            <a:r>
              <a:rPr sz="1050" spc="1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15" dirty="0">
                <a:solidFill>
                  <a:srgbClr val="242424"/>
                </a:solidFill>
                <a:latin typeface="Tahoma"/>
                <a:cs typeface="Tahoma"/>
              </a:rPr>
              <a:t>Code.</a:t>
            </a:r>
            <a:r>
              <a:rPr sz="1050" spc="1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But</a:t>
            </a:r>
            <a:r>
              <a:rPr sz="1050" spc="1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for</a:t>
            </a:r>
            <a:r>
              <a:rPr sz="1050" spc="1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understandable</a:t>
            </a:r>
            <a:r>
              <a:rPr sz="1050" spc="1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by</a:t>
            </a:r>
            <a:r>
              <a:rPr sz="1050" spc="1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others</a:t>
            </a:r>
            <a:r>
              <a:rPr sz="1050" spc="1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in</a:t>
            </a:r>
            <a:r>
              <a:rPr sz="1050" spc="1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050" spc="1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project</a:t>
            </a:r>
            <a:r>
              <a:rPr sz="1050" spc="1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follow</a:t>
            </a:r>
            <a:r>
              <a:rPr sz="1050" spc="1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050" spc="1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common</a:t>
            </a:r>
            <a:r>
              <a:rPr sz="1050" spc="1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242424"/>
                </a:solidFill>
                <a:latin typeface="Tahoma"/>
                <a:cs typeface="Tahoma"/>
              </a:rPr>
              <a:t>coding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050" spc="-5" dirty="0">
                <a:solidFill>
                  <a:srgbClr val="242424"/>
                </a:solidFill>
                <a:latin typeface="Tahoma"/>
                <a:cs typeface="Tahoma"/>
              </a:rPr>
              <a:t>standards specific to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the</a:t>
            </a:r>
            <a:r>
              <a:rPr sz="1050" spc="-1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project.</a:t>
            </a: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Tahoma"/>
              <a:cs typeface="Tahoma"/>
            </a:endParaRPr>
          </a:p>
          <a:p>
            <a:pPr marL="114300" indent="-102235">
              <a:lnSpc>
                <a:spcPct val="100000"/>
              </a:lnSpc>
              <a:buChar char="•"/>
              <a:tabLst>
                <a:tab pos="114935" algn="l"/>
              </a:tabLst>
            </a:pP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Some of the Common Coding Notations</a:t>
            </a:r>
            <a:r>
              <a:rPr sz="1050" spc="-2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242424"/>
                </a:solidFill>
                <a:latin typeface="Tahoma"/>
                <a:cs typeface="Tahoma"/>
              </a:rPr>
              <a:t>are: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55064" y="182880"/>
            <a:ext cx="7409180" cy="4394200"/>
            <a:chOff x="1655064" y="182880"/>
            <a:chExt cx="7409180" cy="4394200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55064" y="2488692"/>
              <a:ext cx="4006596" cy="20878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50088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14" dirty="0">
                <a:solidFill>
                  <a:srgbClr val="242424"/>
                </a:solidFill>
              </a:rPr>
              <a:t>Best</a:t>
            </a:r>
            <a:r>
              <a:rPr sz="2600" spc="-355" dirty="0">
                <a:solidFill>
                  <a:srgbClr val="242424"/>
                </a:solidFill>
              </a:rPr>
              <a:t> </a:t>
            </a:r>
            <a:r>
              <a:rPr sz="2600" spc="-130" dirty="0">
                <a:solidFill>
                  <a:srgbClr val="242424"/>
                </a:solidFill>
              </a:rPr>
              <a:t>Practices</a:t>
            </a:r>
            <a:r>
              <a:rPr sz="2600" spc="-270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25" dirty="0">
                <a:solidFill>
                  <a:srgbClr val="242424"/>
                </a:solidFill>
              </a:rPr>
              <a:t> </a:t>
            </a:r>
            <a:r>
              <a:rPr sz="2600" spc="-35" dirty="0">
                <a:solidFill>
                  <a:srgbClr val="242424"/>
                </a:solidFill>
              </a:rPr>
              <a:t>Writing</a:t>
            </a:r>
            <a:r>
              <a:rPr sz="2600" spc="-400" dirty="0">
                <a:solidFill>
                  <a:srgbClr val="242424"/>
                </a:solidFill>
              </a:rPr>
              <a:t> </a:t>
            </a:r>
            <a:r>
              <a:rPr sz="2600" spc="-150" dirty="0">
                <a:solidFill>
                  <a:srgbClr val="242424"/>
                </a:solidFill>
              </a:rPr>
              <a:t>Pseudocode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77012" y="182880"/>
            <a:ext cx="8587740" cy="4255135"/>
            <a:chOff x="477012" y="182880"/>
            <a:chExt cx="8587740" cy="4255135"/>
          </a:xfrm>
        </p:grpSpPr>
        <p:sp>
          <p:nvSpPr>
            <p:cNvPr id="8" name="object 8"/>
            <p:cNvSpPr/>
            <p:nvPr/>
          </p:nvSpPr>
          <p:spPr>
            <a:xfrm>
              <a:off x="477012" y="886968"/>
              <a:ext cx="6132576" cy="35509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50088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14" dirty="0">
                <a:solidFill>
                  <a:srgbClr val="242424"/>
                </a:solidFill>
              </a:rPr>
              <a:t>Best</a:t>
            </a:r>
            <a:r>
              <a:rPr sz="2600" spc="-355" dirty="0">
                <a:solidFill>
                  <a:srgbClr val="242424"/>
                </a:solidFill>
              </a:rPr>
              <a:t> </a:t>
            </a:r>
            <a:r>
              <a:rPr sz="2600" spc="-130" dirty="0">
                <a:solidFill>
                  <a:srgbClr val="242424"/>
                </a:solidFill>
              </a:rPr>
              <a:t>Practices</a:t>
            </a:r>
            <a:r>
              <a:rPr sz="2600" spc="-270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25" dirty="0">
                <a:solidFill>
                  <a:srgbClr val="242424"/>
                </a:solidFill>
              </a:rPr>
              <a:t> </a:t>
            </a:r>
            <a:r>
              <a:rPr sz="2600" spc="-35" dirty="0">
                <a:solidFill>
                  <a:srgbClr val="242424"/>
                </a:solidFill>
              </a:rPr>
              <a:t>Writing</a:t>
            </a:r>
            <a:r>
              <a:rPr sz="2600" spc="-400" dirty="0">
                <a:solidFill>
                  <a:srgbClr val="242424"/>
                </a:solidFill>
              </a:rPr>
              <a:t> </a:t>
            </a:r>
            <a:r>
              <a:rPr sz="2600" spc="-150" dirty="0">
                <a:solidFill>
                  <a:srgbClr val="242424"/>
                </a:solidFill>
              </a:rPr>
              <a:t>Pseudocode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535635" y="953516"/>
            <a:ext cx="2788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Pseudocode Example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with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best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practices: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6427" y="182880"/>
            <a:ext cx="8688070" cy="3750945"/>
            <a:chOff x="376427" y="182880"/>
            <a:chExt cx="8688070" cy="3750945"/>
          </a:xfrm>
        </p:grpSpPr>
        <p:sp>
          <p:nvSpPr>
            <p:cNvPr id="9" name="object 9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6427" y="1210056"/>
              <a:ext cx="5029200" cy="2723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2270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45" dirty="0">
                <a:solidFill>
                  <a:srgbClr val="242424"/>
                </a:solidFill>
              </a:rPr>
              <a:t>Example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445" dirty="0">
                <a:solidFill>
                  <a:srgbClr val="242424"/>
                </a:solidFill>
              </a:rPr>
              <a:t> </a:t>
            </a:r>
            <a:r>
              <a:rPr sz="2600" spc="-150" dirty="0">
                <a:solidFill>
                  <a:srgbClr val="242424"/>
                </a:solidFill>
              </a:rPr>
              <a:t>Pseudocode</a:t>
            </a:r>
            <a:endParaRPr sz="2600"/>
          </a:p>
        </p:txBody>
      </p:sp>
      <p:grpSp>
        <p:nvGrpSpPr>
          <p:cNvPr id="6" name="object 6"/>
          <p:cNvGrpSpPr/>
          <p:nvPr/>
        </p:nvGrpSpPr>
        <p:grpSpPr>
          <a:xfrm>
            <a:off x="7241984" y="184340"/>
            <a:ext cx="1822450" cy="408305"/>
            <a:chOff x="7241984" y="184340"/>
            <a:chExt cx="1822450" cy="408305"/>
          </a:xfrm>
        </p:grpSpPr>
        <p:sp>
          <p:nvSpPr>
            <p:cNvPr id="7" name="object 7"/>
            <p:cNvSpPr/>
            <p:nvPr/>
          </p:nvSpPr>
          <p:spPr>
            <a:xfrm>
              <a:off x="7254239" y="196596"/>
              <a:ext cx="1796414" cy="382270"/>
            </a:xfrm>
            <a:custGeom>
              <a:avLst/>
              <a:gdLst/>
              <a:ahLst/>
              <a:cxnLst/>
              <a:rect l="l" t="t" r="r" b="b"/>
              <a:pathLst>
                <a:path w="1796415" h="382270">
                  <a:moveTo>
                    <a:pt x="1796288" y="0"/>
                  </a:moveTo>
                  <a:lnTo>
                    <a:pt x="0" y="0"/>
                  </a:lnTo>
                  <a:lnTo>
                    <a:pt x="0" y="382142"/>
                  </a:lnTo>
                  <a:lnTo>
                    <a:pt x="1796288" y="382142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55001" y="197358"/>
              <a:ext cx="1796414" cy="382270"/>
            </a:xfrm>
            <a:custGeom>
              <a:avLst/>
              <a:gdLst/>
              <a:ahLst/>
              <a:cxnLst/>
              <a:rect l="l" t="t" r="r" b="b"/>
              <a:pathLst>
                <a:path w="1796415" h="382270">
                  <a:moveTo>
                    <a:pt x="0" y="382142"/>
                  </a:moveTo>
                  <a:lnTo>
                    <a:pt x="1796288" y="382142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214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35635" y="3625393"/>
            <a:ext cx="7574280" cy="922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above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pseudocode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used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calculate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interest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for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given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amount based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on fixed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interest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rate.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This process  will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be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repeatedly executed for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10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times. Fixed Interest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Rate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0.5.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Formulae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calculate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interest</a:t>
            </a:r>
            <a:r>
              <a:rPr sz="1200" spc="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Amount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*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Fixed Interest</a:t>
            </a:r>
            <a:r>
              <a:rPr sz="1200" spc="-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Rate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6908" y="794004"/>
            <a:ext cx="4669536" cy="283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61753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5" dirty="0">
                <a:solidFill>
                  <a:srgbClr val="242424"/>
                </a:solidFill>
              </a:rPr>
              <a:t>What</a:t>
            </a:r>
            <a:r>
              <a:rPr sz="2600" spc="-175" dirty="0">
                <a:solidFill>
                  <a:srgbClr val="242424"/>
                </a:solidFill>
              </a:rPr>
              <a:t> </a:t>
            </a:r>
            <a:r>
              <a:rPr sz="2600" spc="-80" dirty="0">
                <a:solidFill>
                  <a:srgbClr val="242424"/>
                </a:solidFill>
              </a:rPr>
              <a:t>are</a:t>
            </a:r>
            <a:r>
              <a:rPr sz="2600" spc="-220" dirty="0">
                <a:solidFill>
                  <a:srgbClr val="242424"/>
                </a:solidFill>
              </a:rPr>
              <a:t> </a:t>
            </a:r>
            <a:r>
              <a:rPr sz="2600" spc="-130" dirty="0">
                <a:solidFill>
                  <a:srgbClr val="242424"/>
                </a:solidFill>
              </a:rPr>
              <a:t>Variables,Constants</a:t>
            </a:r>
            <a:r>
              <a:rPr sz="2600" spc="-305" dirty="0">
                <a:solidFill>
                  <a:srgbClr val="242424"/>
                </a:solidFill>
              </a:rPr>
              <a:t> </a:t>
            </a:r>
            <a:r>
              <a:rPr sz="2600" spc="-85" dirty="0">
                <a:solidFill>
                  <a:srgbClr val="242424"/>
                </a:solidFill>
              </a:rPr>
              <a:t>And</a:t>
            </a:r>
            <a:r>
              <a:rPr sz="2600" spc="-459" dirty="0">
                <a:solidFill>
                  <a:srgbClr val="242424"/>
                </a:solidFill>
              </a:rPr>
              <a:t> </a:t>
            </a:r>
            <a:r>
              <a:rPr sz="2600" spc="-120" dirty="0">
                <a:solidFill>
                  <a:srgbClr val="242424"/>
                </a:solidFill>
              </a:rPr>
              <a:t>Datatypes?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77012" y="182880"/>
            <a:ext cx="8587740" cy="4090670"/>
            <a:chOff x="477012" y="182880"/>
            <a:chExt cx="8587740" cy="4090670"/>
          </a:xfrm>
        </p:grpSpPr>
        <p:sp>
          <p:nvSpPr>
            <p:cNvPr id="8" name="object 8"/>
            <p:cNvSpPr/>
            <p:nvPr/>
          </p:nvSpPr>
          <p:spPr>
            <a:xfrm>
              <a:off x="477012" y="1054608"/>
              <a:ext cx="5667756" cy="32186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2302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5" dirty="0">
                <a:solidFill>
                  <a:srgbClr val="242424"/>
                </a:solidFill>
              </a:rPr>
              <a:t>Fundamental</a:t>
            </a:r>
            <a:r>
              <a:rPr sz="2600" spc="-335" dirty="0">
                <a:solidFill>
                  <a:srgbClr val="242424"/>
                </a:solidFill>
              </a:rPr>
              <a:t> </a:t>
            </a:r>
            <a:r>
              <a:rPr sz="2600" spc="-110" dirty="0">
                <a:solidFill>
                  <a:srgbClr val="242424"/>
                </a:solidFill>
              </a:rPr>
              <a:t>Datatypes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566927" y="182880"/>
            <a:ext cx="8497570" cy="3994785"/>
            <a:chOff x="566927" y="182880"/>
            <a:chExt cx="8497570" cy="3994785"/>
          </a:xfrm>
        </p:grpSpPr>
        <p:sp>
          <p:nvSpPr>
            <p:cNvPr id="8" name="object 8"/>
            <p:cNvSpPr/>
            <p:nvPr/>
          </p:nvSpPr>
          <p:spPr>
            <a:xfrm>
              <a:off x="566927" y="966216"/>
              <a:ext cx="5811012" cy="321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1708" y="819912"/>
            <a:ext cx="6960234" cy="4076700"/>
            <a:chOff x="711708" y="819912"/>
            <a:chExt cx="6960234" cy="4076700"/>
          </a:xfrm>
        </p:grpSpPr>
        <p:sp>
          <p:nvSpPr>
            <p:cNvPr id="4" name="object 4"/>
            <p:cNvSpPr/>
            <p:nvPr/>
          </p:nvSpPr>
          <p:spPr>
            <a:xfrm>
              <a:off x="2599943" y="923544"/>
              <a:ext cx="3744467" cy="36682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708" y="819912"/>
              <a:ext cx="6960108" cy="4076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999731" y="149352"/>
            <a:ext cx="2098675" cy="443230"/>
            <a:chOff x="6999731" y="149352"/>
            <a:chExt cx="2098675" cy="443230"/>
          </a:xfrm>
        </p:grpSpPr>
        <p:sp>
          <p:nvSpPr>
            <p:cNvPr id="7" name="object 7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1923" y="161544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2072385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72385" y="417322"/>
                  </a:lnTo>
                  <a:lnTo>
                    <a:pt x="2072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685" y="162306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0" y="417322"/>
                  </a:moveTo>
                  <a:lnTo>
                    <a:pt x="2072385" y="417322"/>
                  </a:lnTo>
                  <a:lnTo>
                    <a:pt x="2072385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3647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5" dirty="0">
                <a:solidFill>
                  <a:srgbClr val="242424"/>
                </a:solidFill>
              </a:rPr>
              <a:t>Table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459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Contents</a:t>
            </a:r>
            <a:endParaRPr sz="2600"/>
          </a:p>
        </p:txBody>
      </p: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8949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10" dirty="0">
                <a:solidFill>
                  <a:srgbClr val="242424"/>
                </a:solidFill>
              </a:rPr>
              <a:t>Composite</a:t>
            </a:r>
            <a:r>
              <a:rPr sz="2600" spc="-400" dirty="0">
                <a:solidFill>
                  <a:srgbClr val="242424"/>
                </a:solidFill>
              </a:rPr>
              <a:t> </a:t>
            </a:r>
            <a:r>
              <a:rPr sz="2600" spc="-110" dirty="0">
                <a:solidFill>
                  <a:srgbClr val="242424"/>
                </a:solidFill>
              </a:rPr>
              <a:t>Datatypes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77012" y="182880"/>
            <a:ext cx="8587740" cy="3868420"/>
            <a:chOff x="477012" y="182880"/>
            <a:chExt cx="8587740" cy="3868420"/>
          </a:xfrm>
        </p:grpSpPr>
        <p:sp>
          <p:nvSpPr>
            <p:cNvPr id="8" name="object 8"/>
            <p:cNvSpPr/>
            <p:nvPr/>
          </p:nvSpPr>
          <p:spPr>
            <a:xfrm>
              <a:off x="477012" y="888492"/>
              <a:ext cx="5811012" cy="3162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51892"/>
            <a:ext cx="28949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10" dirty="0">
                <a:solidFill>
                  <a:srgbClr val="242424"/>
                </a:solidFill>
              </a:rPr>
              <a:t>Composite</a:t>
            </a:r>
            <a:r>
              <a:rPr sz="2600" spc="-400" dirty="0">
                <a:solidFill>
                  <a:srgbClr val="242424"/>
                </a:solidFill>
              </a:rPr>
              <a:t> </a:t>
            </a:r>
            <a:r>
              <a:rPr sz="2600" spc="-110" dirty="0">
                <a:solidFill>
                  <a:srgbClr val="242424"/>
                </a:solidFill>
              </a:rPr>
              <a:t>Datatypes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32436"/>
            <a:ext cx="7369175" cy="5283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“Structured</a:t>
            </a:r>
            <a:r>
              <a:rPr sz="11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data”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refers</a:t>
            </a:r>
            <a:r>
              <a:rPr sz="11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100" spc="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data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that’s</a:t>
            </a:r>
            <a:r>
              <a:rPr sz="11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built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 up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from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other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types.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 Use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them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to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clarify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relationships</a:t>
            </a:r>
            <a:r>
              <a:rPr sz="11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between</a:t>
            </a:r>
            <a:r>
              <a:rPr sz="11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related</a:t>
            </a:r>
            <a:r>
              <a:rPr sz="11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items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Example</a:t>
            </a:r>
            <a:r>
              <a:rPr sz="11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635" y="3481527"/>
            <a:ext cx="7699375" cy="1016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Why to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create user defined</a:t>
            </a:r>
            <a:r>
              <a:rPr sz="1100" spc="-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datatypes?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-&gt;To increase reliability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One could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specify the range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values that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variable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of 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User Defined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data type can</a:t>
            </a:r>
            <a:r>
              <a:rPr sz="1100" spc="-1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take.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53600"/>
              </a:lnSpc>
              <a:spcBef>
                <a:spcPts val="195"/>
              </a:spcBef>
            </a:pP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-&gt;To make up for language weakness If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language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does not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support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a type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100" spc="-15" dirty="0">
                <a:solidFill>
                  <a:srgbClr val="242424"/>
                </a:solidFill>
                <a:latin typeface="Tahoma"/>
                <a:cs typeface="Tahoma"/>
              </a:rPr>
              <a:t>user wants,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it </a:t>
            </a:r>
            <a:r>
              <a:rPr sz="1100" spc="-1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possible to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create it  yourself.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Example, a </a:t>
            </a:r>
            <a:r>
              <a:rPr sz="1100" spc="-5" dirty="0">
                <a:solidFill>
                  <a:srgbClr val="242424"/>
                </a:solidFill>
                <a:latin typeface="Tahoma"/>
                <a:cs typeface="Tahoma"/>
              </a:rPr>
              <a:t>student </a:t>
            </a:r>
            <a:r>
              <a:rPr sz="1100" dirty="0">
                <a:solidFill>
                  <a:srgbClr val="242424"/>
                </a:solidFill>
                <a:latin typeface="Tahoma"/>
                <a:cs typeface="Tahoma"/>
              </a:rPr>
              <a:t>in</a:t>
            </a:r>
            <a:r>
              <a:rPr sz="1100" spc="-114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42424"/>
                </a:solidFill>
                <a:latin typeface="Tahoma"/>
                <a:cs typeface="Tahoma"/>
              </a:rPr>
              <a:t>‘C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90827" y="182880"/>
            <a:ext cx="7773670" cy="3139440"/>
            <a:chOff x="1290827" y="182880"/>
            <a:chExt cx="7773670" cy="3139440"/>
          </a:xfrm>
        </p:grpSpPr>
        <p:sp>
          <p:nvSpPr>
            <p:cNvPr id="9" name="object 9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0827" y="1350264"/>
              <a:ext cx="6562344" cy="19720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51873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90" dirty="0">
                <a:solidFill>
                  <a:srgbClr val="242424"/>
                </a:solidFill>
              </a:rPr>
              <a:t>Statement, </a:t>
            </a:r>
            <a:r>
              <a:rPr sz="2600" spc="-105" dirty="0">
                <a:solidFill>
                  <a:srgbClr val="242424"/>
                </a:solidFill>
              </a:rPr>
              <a:t>Operators </a:t>
            </a:r>
            <a:r>
              <a:rPr sz="2600" spc="-85" dirty="0">
                <a:solidFill>
                  <a:srgbClr val="242424"/>
                </a:solidFill>
              </a:rPr>
              <a:t>And</a:t>
            </a:r>
            <a:r>
              <a:rPr sz="2600" spc="-615" dirty="0">
                <a:solidFill>
                  <a:srgbClr val="242424"/>
                </a:solidFill>
              </a:rPr>
              <a:t> </a:t>
            </a:r>
            <a:r>
              <a:rPr sz="2600" spc="-155" dirty="0">
                <a:solidFill>
                  <a:srgbClr val="242424"/>
                </a:solidFill>
              </a:rPr>
              <a:t>Expressions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557783" y="182880"/>
            <a:ext cx="8506460" cy="3983990"/>
            <a:chOff x="557783" y="182880"/>
            <a:chExt cx="8506460" cy="3983990"/>
          </a:xfrm>
        </p:grpSpPr>
        <p:sp>
          <p:nvSpPr>
            <p:cNvPr id="8" name="object 8"/>
            <p:cNvSpPr/>
            <p:nvPr/>
          </p:nvSpPr>
          <p:spPr>
            <a:xfrm>
              <a:off x="557783" y="976884"/>
              <a:ext cx="5600700" cy="31897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51873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90" dirty="0">
                <a:solidFill>
                  <a:srgbClr val="242424"/>
                </a:solidFill>
              </a:rPr>
              <a:t>Statement, </a:t>
            </a:r>
            <a:r>
              <a:rPr sz="2600" spc="-105" dirty="0">
                <a:solidFill>
                  <a:srgbClr val="242424"/>
                </a:solidFill>
              </a:rPr>
              <a:t>Operators </a:t>
            </a:r>
            <a:r>
              <a:rPr sz="2600" spc="-85" dirty="0">
                <a:solidFill>
                  <a:srgbClr val="242424"/>
                </a:solidFill>
              </a:rPr>
              <a:t>And</a:t>
            </a:r>
            <a:r>
              <a:rPr sz="2600" spc="-615" dirty="0">
                <a:solidFill>
                  <a:srgbClr val="242424"/>
                </a:solidFill>
              </a:rPr>
              <a:t> </a:t>
            </a:r>
            <a:r>
              <a:rPr sz="2600" spc="-155" dirty="0">
                <a:solidFill>
                  <a:srgbClr val="242424"/>
                </a:solidFill>
              </a:rPr>
              <a:t>Expressions</a:t>
            </a:r>
            <a:endParaRPr sz="2600"/>
          </a:p>
        </p:txBody>
      </p:sp>
      <p:grpSp>
        <p:nvGrpSpPr>
          <p:cNvPr id="6" name="object 6"/>
          <p:cNvGrpSpPr/>
          <p:nvPr/>
        </p:nvGrpSpPr>
        <p:grpSpPr>
          <a:xfrm>
            <a:off x="800100" y="182880"/>
            <a:ext cx="8264525" cy="2052955"/>
            <a:chOff x="800100" y="182880"/>
            <a:chExt cx="8264525" cy="2052955"/>
          </a:xfrm>
        </p:grpSpPr>
        <p:sp>
          <p:nvSpPr>
            <p:cNvPr id="7" name="object 7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" y="1549908"/>
              <a:ext cx="5887211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5635" y="824992"/>
            <a:ext cx="716660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Operators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operands,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Expression An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operator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symbol that represents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specific action that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must be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performed on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data.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53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635" y="2344779"/>
            <a:ext cx="7740015" cy="167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Operators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have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rules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precedence and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associativity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that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are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determine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how expressions are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evaluated. 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Expressions: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Expression is a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combination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constants and variables together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with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operators.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Constants  and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variables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by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themselves are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also considered as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expressions.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 expression that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involves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only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constants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called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Constant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Expression.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Note: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Balanced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parentheses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can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be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 combining constants and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variables.  Operators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have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been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classified into categories based on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the operation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that they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perform.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Refer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slide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for the  different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categories.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3" name="object 3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8632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5" dirty="0">
                <a:solidFill>
                  <a:srgbClr val="242424"/>
                </a:solidFill>
              </a:rPr>
              <a:t>Arithmetic</a:t>
            </a:r>
            <a:r>
              <a:rPr sz="2600" spc="-315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Operators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535635" y="861041"/>
            <a:ext cx="7737475" cy="112585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25"/>
              </a:spcBef>
            </a:pPr>
            <a:r>
              <a:rPr sz="1200" spc="-55" dirty="0">
                <a:solidFill>
                  <a:srgbClr val="242424"/>
                </a:solidFill>
                <a:latin typeface="Tahoma"/>
                <a:cs typeface="Tahoma"/>
              </a:rPr>
              <a:t>Types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</a:t>
            </a:r>
            <a:r>
              <a:rPr sz="1200" spc="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Operators:</a:t>
            </a:r>
            <a:endParaRPr sz="1200">
              <a:latin typeface="Tahoma"/>
              <a:cs typeface="Tahoma"/>
            </a:endParaRPr>
          </a:p>
          <a:p>
            <a:pPr marL="12700" marR="5080" indent="46990" algn="just">
              <a:lnSpc>
                <a:spcPct val="150100"/>
              </a:lnSpc>
              <a:spcBef>
                <a:spcPts val="10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Arithmetic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Operators: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There are five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types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arithmetic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operators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that are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used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for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arithmetic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calculations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such  as, addition,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subtraction,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multiplication and division.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These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five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operators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are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binary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operators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that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they require  two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operands.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Each of these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operators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work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values of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type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integers,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Real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</a:t>
            </a:r>
            <a:r>
              <a:rPr sz="1200" spc="30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character.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9847" y="182880"/>
            <a:ext cx="7994650" cy="4613275"/>
            <a:chOff x="1069847" y="182880"/>
            <a:chExt cx="7994650" cy="4613275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9847" y="2052828"/>
              <a:ext cx="5847587" cy="2743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5635" y="861041"/>
            <a:ext cx="7738745" cy="140017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25"/>
              </a:spcBef>
            </a:pPr>
            <a:r>
              <a:rPr sz="1200" spc="-55" dirty="0">
                <a:solidFill>
                  <a:srgbClr val="242424"/>
                </a:solidFill>
                <a:latin typeface="Tahoma"/>
                <a:cs typeface="Tahoma"/>
              </a:rPr>
              <a:t>Types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</a:t>
            </a:r>
            <a:r>
              <a:rPr sz="1200" spc="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Operators:</a:t>
            </a:r>
            <a:endParaRPr sz="1200">
              <a:latin typeface="Tahoma"/>
              <a:cs typeface="Tahoma"/>
            </a:endParaRPr>
          </a:p>
          <a:p>
            <a:pPr marL="12700" marR="5080" algn="just">
              <a:lnSpc>
                <a:spcPct val="150000"/>
              </a:lnSpc>
              <a:spcBef>
                <a:spcPts val="15"/>
              </a:spcBef>
            </a:pP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Relational Operators: Relational Operators are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compare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two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operands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check whether they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are equal,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unequal or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one is less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than or greater than the </a:t>
            </a:r>
            <a:r>
              <a:rPr sz="1200" spc="-50" dirty="0">
                <a:solidFill>
                  <a:srgbClr val="242424"/>
                </a:solidFill>
                <a:latin typeface="Tahoma"/>
                <a:cs typeface="Tahoma"/>
              </a:rPr>
              <a:t>other.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There are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six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relational operators for comparing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values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of two expressions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and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expression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so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formed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is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called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a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Relational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Expression. 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Table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provided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in the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slide 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shows relational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operators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and how they can be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to compare expressions expr1 and</a:t>
            </a:r>
            <a:r>
              <a:rPr sz="1200" spc="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expr2.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8700" y="182880"/>
            <a:ext cx="8035925" cy="4800600"/>
            <a:chOff x="1028700" y="182880"/>
            <a:chExt cx="8035925" cy="4800600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331720"/>
              <a:ext cx="4882896" cy="26517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3590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35" dirty="0">
                <a:solidFill>
                  <a:srgbClr val="242424"/>
                </a:solidFill>
              </a:rPr>
              <a:t>Logical</a:t>
            </a:r>
            <a:r>
              <a:rPr sz="2600" spc="-375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Operators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23672" y="182880"/>
            <a:ext cx="8641080" cy="3700779"/>
            <a:chOff x="423672" y="182880"/>
            <a:chExt cx="8641080" cy="3700779"/>
          </a:xfrm>
        </p:grpSpPr>
        <p:sp>
          <p:nvSpPr>
            <p:cNvPr id="8" name="object 8"/>
            <p:cNvSpPr/>
            <p:nvPr/>
          </p:nvSpPr>
          <p:spPr>
            <a:xfrm>
              <a:off x="423672" y="987552"/>
              <a:ext cx="5896356" cy="2895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9966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85" dirty="0">
                <a:solidFill>
                  <a:srgbClr val="242424"/>
                </a:solidFill>
              </a:rPr>
              <a:t>Ternary/Conditional</a:t>
            </a:r>
            <a:r>
              <a:rPr sz="2600" spc="-295" dirty="0">
                <a:solidFill>
                  <a:srgbClr val="242424"/>
                </a:solidFill>
              </a:rPr>
              <a:t> </a:t>
            </a:r>
            <a:r>
              <a:rPr sz="2600" spc="-85" dirty="0">
                <a:solidFill>
                  <a:srgbClr val="242424"/>
                </a:solidFill>
              </a:rPr>
              <a:t>Operator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278891" y="182880"/>
            <a:ext cx="8785860" cy="4160520"/>
            <a:chOff x="278891" y="182880"/>
            <a:chExt cx="8785860" cy="4160520"/>
          </a:xfrm>
        </p:grpSpPr>
        <p:sp>
          <p:nvSpPr>
            <p:cNvPr id="8" name="object 8"/>
            <p:cNvSpPr/>
            <p:nvPr/>
          </p:nvSpPr>
          <p:spPr>
            <a:xfrm>
              <a:off x="278891" y="970788"/>
              <a:ext cx="5971032" cy="33726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45853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5" dirty="0">
                <a:solidFill>
                  <a:srgbClr val="242424"/>
                </a:solidFill>
              </a:rPr>
              <a:t>Introduction </a:t>
            </a:r>
            <a:r>
              <a:rPr sz="2600" spc="10" dirty="0">
                <a:solidFill>
                  <a:srgbClr val="242424"/>
                </a:solidFill>
              </a:rPr>
              <a:t>to</a:t>
            </a:r>
            <a:r>
              <a:rPr sz="2600" spc="-85" dirty="0">
                <a:solidFill>
                  <a:srgbClr val="242424"/>
                </a:solidFill>
              </a:rPr>
              <a:t> </a:t>
            </a:r>
            <a:r>
              <a:rPr sz="2600" spc="-70" dirty="0">
                <a:solidFill>
                  <a:srgbClr val="242424"/>
                </a:solidFill>
              </a:rPr>
              <a:t>Controlconstructs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77012" y="182880"/>
            <a:ext cx="8587740" cy="3312160"/>
            <a:chOff x="477012" y="182880"/>
            <a:chExt cx="8587740" cy="3312160"/>
          </a:xfrm>
        </p:grpSpPr>
        <p:sp>
          <p:nvSpPr>
            <p:cNvPr id="8" name="object 8"/>
            <p:cNvSpPr/>
            <p:nvPr/>
          </p:nvSpPr>
          <p:spPr>
            <a:xfrm>
              <a:off x="477012" y="999744"/>
              <a:ext cx="5887212" cy="2494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40906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75" dirty="0">
                <a:solidFill>
                  <a:srgbClr val="242424"/>
                </a:solidFill>
              </a:rPr>
              <a:t>Control </a:t>
            </a:r>
            <a:r>
              <a:rPr sz="2600" spc="-110" dirty="0">
                <a:solidFill>
                  <a:srgbClr val="242424"/>
                </a:solidFill>
              </a:rPr>
              <a:t>Constructs </a:t>
            </a:r>
            <a:r>
              <a:rPr sz="2600" dirty="0">
                <a:solidFill>
                  <a:srgbClr val="242424"/>
                </a:solidFill>
              </a:rPr>
              <a:t>-</a:t>
            </a:r>
            <a:r>
              <a:rPr sz="2600" spc="-610" dirty="0">
                <a:solidFill>
                  <a:srgbClr val="242424"/>
                </a:solidFill>
              </a:rPr>
              <a:t> </a:t>
            </a:r>
            <a:r>
              <a:rPr sz="2600" spc="-160" dirty="0">
                <a:solidFill>
                  <a:srgbClr val="242424"/>
                </a:solidFill>
              </a:rPr>
              <a:t>Sequence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77012" y="182880"/>
            <a:ext cx="8587740" cy="3703320"/>
            <a:chOff x="477012" y="182880"/>
            <a:chExt cx="8587740" cy="3703320"/>
          </a:xfrm>
        </p:grpSpPr>
        <p:sp>
          <p:nvSpPr>
            <p:cNvPr id="8" name="object 8"/>
            <p:cNvSpPr/>
            <p:nvPr/>
          </p:nvSpPr>
          <p:spPr>
            <a:xfrm>
              <a:off x="477012" y="943356"/>
              <a:ext cx="5800344" cy="29428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52272" y="699516"/>
            <a:ext cx="8377555" cy="4323715"/>
            <a:chOff x="652272" y="699516"/>
            <a:chExt cx="8377555" cy="4323715"/>
          </a:xfrm>
        </p:grpSpPr>
        <p:sp>
          <p:nvSpPr>
            <p:cNvPr id="4" name="object 4"/>
            <p:cNvSpPr/>
            <p:nvPr/>
          </p:nvSpPr>
          <p:spPr>
            <a:xfrm>
              <a:off x="3605783" y="699516"/>
              <a:ext cx="5423916" cy="4067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2272" y="1057654"/>
              <a:ext cx="6414515" cy="3965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999731" y="149352"/>
            <a:ext cx="2098675" cy="443230"/>
            <a:chOff x="6999731" y="149352"/>
            <a:chExt cx="2098675" cy="443230"/>
          </a:xfrm>
        </p:grpSpPr>
        <p:sp>
          <p:nvSpPr>
            <p:cNvPr id="7" name="object 7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1923" y="161544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2072385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72385" y="417322"/>
                  </a:lnTo>
                  <a:lnTo>
                    <a:pt x="2072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685" y="162306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0" y="417322"/>
                  </a:moveTo>
                  <a:lnTo>
                    <a:pt x="2072385" y="417322"/>
                  </a:lnTo>
                  <a:lnTo>
                    <a:pt x="2072385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3647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5" dirty="0">
                <a:solidFill>
                  <a:srgbClr val="242424"/>
                </a:solidFill>
              </a:rPr>
              <a:t>Table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459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Contents</a:t>
            </a:r>
            <a:endParaRPr sz="2600"/>
          </a:p>
        </p:txBody>
      </p: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39998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75" dirty="0">
                <a:solidFill>
                  <a:srgbClr val="242424"/>
                </a:solidFill>
              </a:rPr>
              <a:t>Control</a:t>
            </a:r>
            <a:r>
              <a:rPr sz="2600" spc="-200" dirty="0">
                <a:solidFill>
                  <a:srgbClr val="242424"/>
                </a:solidFill>
              </a:rPr>
              <a:t> </a:t>
            </a:r>
            <a:r>
              <a:rPr sz="2600" spc="-110" dirty="0">
                <a:solidFill>
                  <a:srgbClr val="242424"/>
                </a:solidFill>
              </a:rPr>
              <a:t>Constructs</a:t>
            </a:r>
            <a:r>
              <a:rPr sz="2600" spc="-265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-</a:t>
            </a:r>
            <a:r>
              <a:rPr sz="2600" spc="-355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Selection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583691" y="182880"/>
            <a:ext cx="8481060" cy="3736975"/>
            <a:chOff x="583691" y="182880"/>
            <a:chExt cx="8481060" cy="3736975"/>
          </a:xfrm>
        </p:grpSpPr>
        <p:sp>
          <p:nvSpPr>
            <p:cNvPr id="8" name="object 8"/>
            <p:cNvSpPr/>
            <p:nvPr/>
          </p:nvSpPr>
          <p:spPr>
            <a:xfrm>
              <a:off x="583691" y="1004316"/>
              <a:ext cx="5791200" cy="29154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54451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75" dirty="0">
                <a:solidFill>
                  <a:srgbClr val="242424"/>
                </a:solidFill>
              </a:rPr>
              <a:t>Control</a:t>
            </a:r>
            <a:r>
              <a:rPr sz="2600" spc="-185" dirty="0">
                <a:solidFill>
                  <a:srgbClr val="242424"/>
                </a:solidFill>
              </a:rPr>
              <a:t> </a:t>
            </a:r>
            <a:r>
              <a:rPr sz="2600" spc="-110" dirty="0">
                <a:solidFill>
                  <a:srgbClr val="242424"/>
                </a:solidFill>
              </a:rPr>
              <a:t>Constructs</a:t>
            </a:r>
            <a:r>
              <a:rPr sz="2600" spc="-254" dirty="0">
                <a:solidFill>
                  <a:srgbClr val="242424"/>
                </a:solidFill>
              </a:rPr>
              <a:t> </a:t>
            </a:r>
            <a:r>
              <a:rPr sz="2600" dirty="0">
                <a:solidFill>
                  <a:srgbClr val="242424"/>
                </a:solidFill>
              </a:rPr>
              <a:t>–</a:t>
            </a:r>
            <a:r>
              <a:rPr sz="2600" spc="-300" dirty="0">
                <a:solidFill>
                  <a:srgbClr val="242424"/>
                </a:solidFill>
              </a:rPr>
              <a:t> </a:t>
            </a:r>
            <a:r>
              <a:rPr sz="2600" spc="-60" dirty="0">
                <a:solidFill>
                  <a:srgbClr val="242424"/>
                </a:solidFill>
              </a:rPr>
              <a:t>looping</a:t>
            </a:r>
            <a:r>
              <a:rPr sz="2600" spc="-285" dirty="0">
                <a:solidFill>
                  <a:srgbClr val="242424"/>
                </a:solidFill>
              </a:rPr>
              <a:t> </a:t>
            </a:r>
            <a:r>
              <a:rPr sz="2600" spc="-110" dirty="0">
                <a:solidFill>
                  <a:srgbClr val="242424"/>
                </a:solidFill>
              </a:rPr>
              <a:t>Statements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63295" y="182880"/>
            <a:ext cx="8601075" cy="4876800"/>
            <a:chOff x="463295" y="182880"/>
            <a:chExt cx="8601075" cy="4876800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2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011" y="896112"/>
              <a:ext cx="4881372" cy="27599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3295" y="3593592"/>
              <a:ext cx="5391912" cy="14660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95783"/>
            <a:ext cx="61677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242424"/>
                </a:solidFill>
              </a:rPr>
              <a:t>Control</a:t>
            </a:r>
            <a:r>
              <a:rPr sz="2400" spc="-120" dirty="0">
                <a:solidFill>
                  <a:srgbClr val="242424"/>
                </a:solidFill>
              </a:rPr>
              <a:t> </a:t>
            </a:r>
            <a:r>
              <a:rPr sz="2400" spc="-105" dirty="0">
                <a:solidFill>
                  <a:srgbClr val="242424"/>
                </a:solidFill>
              </a:rPr>
              <a:t>Constructs</a:t>
            </a:r>
            <a:r>
              <a:rPr sz="2400" spc="-254" dirty="0">
                <a:solidFill>
                  <a:srgbClr val="242424"/>
                </a:solidFill>
              </a:rPr>
              <a:t> </a:t>
            </a:r>
            <a:r>
              <a:rPr sz="2400" dirty="0">
                <a:solidFill>
                  <a:srgbClr val="242424"/>
                </a:solidFill>
              </a:rPr>
              <a:t>–</a:t>
            </a:r>
            <a:r>
              <a:rPr sz="2400" spc="-285" dirty="0">
                <a:solidFill>
                  <a:srgbClr val="242424"/>
                </a:solidFill>
              </a:rPr>
              <a:t> </a:t>
            </a:r>
            <a:r>
              <a:rPr sz="2400" spc="-110" dirty="0">
                <a:solidFill>
                  <a:srgbClr val="242424"/>
                </a:solidFill>
              </a:rPr>
              <a:t>Looping</a:t>
            </a:r>
            <a:r>
              <a:rPr sz="2400" spc="-195" dirty="0">
                <a:solidFill>
                  <a:srgbClr val="242424"/>
                </a:solidFill>
              </a:rPr>
              <a:t> </a:t>
            </a:r>
            <a:r>
              <a:rPr sz="2400" spc="-100" dirty="0">
                <a:solidFill>
                  <a:srgbClr val="242424"/>
                </a:solidFill>
              </a:rPr>
              <a:t>Statements</a:t>
            </a:r>
            <a:r>
              <a:rPr sz="2400" spc="-365" dirty="0">
                <a:solidFill>
                  <a:srgbClr val="242424"/>
                </a:solidFill>
              </a:rPr>
              <a:t> </a:t>
            </a:r>
            <a:r>
              <a:rPr sz="2400" spc="-70" dirty="0">
                <a:solidFill>
                  <a:srgbClr val="242424"/>
                </a:solidFill>
              </a:rPr>
              <a:t>(contd..)</a:t>
            </a:r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429768" y="182880"/>
            <a:ext cx="8634730" cy="4559935"/>
            <a:chOff x="429768" y="182880"/>
            <a:chExt cx="8634730" cy="4559935"/>
          </a:xfrm>
        </p:grpSpPr>
        <p:sp>
          <p:nvSpPr>
            <p:cNvPr id="8" name="object 8"/>
            <p:cNvSpPr/>
            <p:nvPr/>
          </p:nvSpPr>
          <p:spPr>
            <a:xfrm>
              <a:off x="429768" y="813816"/>
              <a:ext cx="5775959" cy="39288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50711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10" dirty="0">
                <a:solidFill>
                  <a:srgbClr val="242424"/>
                </a:solidFill>
              </a:rPr>
              <a:t>Guidelines </a:t>
            </a:r>
            <a:r>
              <a:rPr sz="2600" spc="-10" dirty="0">
                <a:solidFill>
                  <a:srgbClr val="242424"/>
                </a:solidFill>
              </a:rPr>
              <a:t>for </a:t>
            </a:r>
            <a:r>
              <a:rPr sz="2600" spc="-55" dirty="0">
                <a:solidFill>
                  <a:srgbClr val="242424"/>
                </a:solidFill>
              </a:rPr>
              <a:t>conditional</a:t>
            </a:r>
            <a:r>
              <a:rPr sz="2600" spc="-535" dirty="0">
                <a:solidFill>
                  <a:srgbClr val="242424"/>
                </a:solidFill>
              </a:rPr>
              <a:t> </a:t>
            </a:r>
            <a:r>
              <a:rPr sz="2600" spc="-110" dirty="0">
                <a:solidFill>
                  <a:srgbClr val="242424"/>
                </a:solidFill>
              </a:rPr>
              <a:t>Statements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580644" y="182880"/>
            <a:ext cx="8483600" cy="3549650"/>
            <a:chOff x="580644" y="182880"/>
            <a:chExt cx="8483600" cy="3549650"/>
          </a:xfrm>
        </p:grpSpPr>
        <p:sp>
          <p:nvSpPr>
            <p:cNvPr id="8" name="object 8"/>
            <p:cNvSpPr/>
            <p:nvPr/>
          </p:nvSpPr>
          <p:spPr>
            <a:xfrm>
              <a:off x="580644" y="950976"/>
              <a:ext cx="5838444" cy="2781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46367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10" dirty="0">
                <a:solidFill>
                  <a:srgbClr val="242424"/>
                </a:solidFill>
              </a:rPr>
              <a:t>Guidelines </a:t>
            </a:r>
            <a:r>
              <a:rPr sz="2600" spc="-10" dirty="0">
                <a:solidFill>
                  <a:srgbClr val="242424"/>
                </a:solidFill>
              </a:rPr>
              <a:t>for</a:t>
            </a:r>
            <a:r>
              <a:rPr sz="2600" spc="-150" dirty="0">
                <a:solidFill>
                  <a:srgbClr val="242424"/>
                </a:solidFill>
              </a:rPr>
              <a:t> </a:t>
            </a:r>
            <a:r>
              <a:rPr sz="2600" spc="-95" dirty="0">
                <a:solidFill>
                  <a:srgbClr val="242424"/>
                </a:solidFill>
              </a:rPr>
              <a:t>LoopingStatements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77012" y="182880"/>
            <a:ext cx="8587740" cy="3429000"/>
            <a:chOff x="477012" y="182880"/>
            <a:chExt cx="8587740" cy="3429000"/>
          </a:xfrm>
        </p:grpSpPr>
        <p:sp>
          <p:nvSpPr>
            <p:cNvPr id="8" name="object 8"/>
            <p:cNvSpPr/>
            <p:nvPr/>
          </p:nvSpPr>
          <p:spPr>
            <a:xfrm>
              <a:off x="477012" y="1030224"/>
              <a:ext cx="5782056" cy="25816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95783"/>
            <a:ext cx="63512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solidFill>
                  <a:srgbClr val="242424"/>
                </a:solidFill>
              </a:rPr>
              <a:t>Demo:</a:t>
            </a:r>
            <a:r>
              <a:rPr sz="2400" spc="-229" dirty="0">
                <a:solidFill>
                  <a:srgbClr val="242424"/>
                </a:solidFill>
              </a:rPr>
              <a:t> </a:t>
            </a:r>
            <a:r>
              <a:rPr sz="2400" spc="-114" dirty="0">
                <a:solidFill>
                  <a:srgbClr val="242424"/>
                </a:solidFill>
              </a:rPr>
              <a:t>Variables,</a:t>
            </a:r>
            <a:r>
              <a:rPr sz="2400" spc="-265" dirty="0">
                <a:solidFill>
                  <a:srgbClr val="242424"/>
                </a:solidFill>
              </a:rPr>
              <a:t> </a:t>
            </a:r>
            <a:r>
              <a:rPr sz="2400" spc="-100" dirty="0">
                <a:solidFill>
                  <a:srgbClr val="242424"/>
                </a:solidFill>
              </a:rPr>
              <a:t>Operators</a:t>
            </a:r>
            <a:r>
              <a:rPr sz="2400" spc="-245" dirty="0">
                <a:solidFill>
                  <a:srgbClr val="242424"/>
                </a:solidFill>
              </a:rPr>
              <a:t> </a:t>
            </a:r>
            <a:r>
              <a:rPr sz="2400" spc="-85" dirty="0">
                <a:solidFill>
                  <a:srgbClr val="242424"/>
                </a:solidFill>
              </a:rPr>
              <a:t>And</a:t>
            </a:r>
            <a:r>
              <a:rPr sz="2400" spc="-225" dirty="0">
                <a:solidFill>
                  <a:srgbClr val="242424"/>
                </a:solidFill>
              </a:rPr>
              <a:t> </a:t>
            </a:r>
            <a:r>
              <a:rPr sz="2400" spc="-75" dirty="0">
                <a:solidFill>
                  <a:srgbClr val="242424"/>
                </a:solidFill>
              </a:rPr>
              <a:t>Control</a:t>
            </a:r>
            <a:r>
              <a:rPr sz="2400" spc="-260" dirty="0">
                <a:solidFill>
                  <a:srgbClr val="242424"/>
                </a:solidFill>
              </a:rPr>
              <a:t> </a:t>
            </a:r>
            <a:r>
              <a:rPr sz="2400" spc="-105" dirty="0">
                <a:solidFill>
                  <a:srgbClr val="242424"/>
                </a:solidFill>
              </a:rPr>
              <a:t>Constructs</a:t>
            </a:r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428244" y="182880"/>
            <a:ext cx="8636000" cy="3508375"/>
            <a:chOff x="428244" y="182880"/>
            <a:chExt cx="8636000" cy="3508375"/>
          </a:xfrm>
        </p:grpSpPr>
        <p:sp>
          <p:nvSpPr>
            <p:cNvPr id="8" name="object 8"/>
            <p:cNvSpPr/>
            <p:nvPr/>
          </p:nvSpPr>
          <p:spPr>
            <a:xfrm>
              <a:off x="7254239" y="195072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1796288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6288" y="383666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001" y="195834"/>
              <a:ext cx="1796414" cy="384175"/>
            </a:xfrm>
            <a:custGeom>
              <a:avLst/>
              <a:gdLst/>
              <a:ahLst/>
              <a:cxnLst/>
              <a:rect l="l" t="t" r="r" b="b"/>
              <a:pathLst>
                <a:path w="1796415" h="384175">
                  <a:moveTo>
                    <a:pt x="0" y="383666"/>
                  </a:moveTo>
                  <a:lnTo>
                    <a:pt x="1796288" y="383666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8244" y="1100328"/>
              <a:ext cx="5847587" cy="2590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9800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5" dirty="0">
                <a:solidFill>
                  <a:srgbClr val="242424"/>
                </a:solidFill>
              </a:rPr>
              <a:t>Introduction </a:t>
            </a:r>
            <a:r>
              <a:rPr sz="2600" spc="10" dirty="0">
                <a:solidFill>
                  <a:srgbClr val="242424"/>
                </a:solidFill>
              </a:rPr>
              <a:t>to</a:t>
            </a:r>
            <a:r>
              <a:rPr sz="2600" spc="-434" dirty="0">
                <a:solidFill>
                  <a:srgbClr val="242424"/>
                </a:solidFill>
              </a:rPr>
              <a:t> </a:t>
            </a:r>
            <a:r>
              <a:rPr sz="2600" spc="-120" dirty="0">
                <a:solidFill>
                  <a:srgbClr val="242424"/>
                </a:solidFill>
              </a:rPr>
              <a:t>Arrays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77012" y="182880"/>
            <a:ext cx="8587740" cy="4013200"/>
            <a:chOff x="477012" y="182880"/>
            <a:chExt cx="8587740" cy="4013200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012" y="947928"/>
              <a:ext cx="5638800" cy="32476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3037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45" dirty="0">
                <a:solidFill>
                  <a:srgbClr val="242424"/>
                </a:solidFill>
              </a:rPr>
              <a:t>Example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484" dirty="0">
                <a:solidFill>
                  <a:srgbClr val="242424"/>
                </a:solidFill>
              </a:rPr>
              <a:t> </a:t>
            </a:r>
            <a:r>
              <a:rPr sz="2600" spc="-95" dirty="0">
                <a:solidFill>
                  <a:srgbClr val="242424"/>
                </a:solidFill>
              </a:rPr>
              <a:t>Array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591312" y="182880"/>
            <a:ext cx="8473440" cy="3898900"/>
            <a:chOff x="591312" y="182880"/>
            <a:chExt cx="8473440" cy="3898900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1312" y="937260"/>
              <a:ext cx="5628132" cy="31440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184340"/>
            <a:ext cx="7821295" cy="4532630"/>
            <a:chOff x="1243583" y="184340"/>
            <a:chExt cx="7821295" cy="4532630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54239" y="196596"/>
              <a:ext cx="1796414" cy="382270"/>
            </a:xfrm>
            <a:custGeom>
              <a:avLst/>
              <a:gdLst/>
              <a:ahLst/>
              <a:cxnLst/>
              <a:rect l="l" t="t" r="r" b="b"/>
              <a:pathLst>
                <a:path w="1796415" h="382270">
                  <a:moveTo>
                    <a:pt x="1796288" y="0"/>
                  </a:moveTo>
                  <a:lnTo>
                    <a:pt x="0" y="0"/>
                  </a:lnTo>
                  <a:lnTo>
                    <a:pt x="0" y="382142"/>
                  </a:lnTo>
                  <a:lnTo>
                    <a:pt x="1796288" y="382142"/>
                  </a:lnTo>
                  <a:lnTo>
                    <a:pt x="179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55001" y="197358"/>
              <a:ext cx="1796414" cy="382270"/>
            </a:xfrm>
            <a:custGeom>
              <a:avLst/>
              <a:gdLst/>
              <a:ahLst/>
              <a:cxnLst/>
              <a:rect l="l" t="t" r="r" b="b"/>
              <a:pathLst>
                <a:path w="1796415" h="382270">
                  <a:moveTo>
                    <a:pt x="0" y="382142"/>
                  </a:moveTo>
                  <a:lnTo>
                    <a:pt x="1796288" y="382142"/>
                  </a:lnTo>
                  <a:lnTo>
                    <a:pt x="1796288" y="0"/>
                  </a:lnTo>
                  <a:lnTo>
                    <a:pt x="0" y="0"/>
                  </a:lnTo>
                  <a:lnTo>
                    <a:pt x="0" y="38214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5751" y="178689"/>
            <a:ext cx="5105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15" dirty="0">
                <a:solidFill>
                  <a:srgbClr val="242424"/>
                </a:solidFill>
                <a:latin typeface="Arial"/>
                <a:cs typeface="Arial"/>
              </a:rPr>
              <a:t>Lab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635" y="824992"/>
            <a:ext cx="7566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Write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pseudocode for all the assignments mentioned in Lab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1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for practicing on the usage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variables, </a:t>
            </a:r>
            <a:r>
              <a:rPr sz="1200" spc="-5" dirty="0">
                <a:solidFill>
                  <a:srgbClr val="242424"/>
                </a:solidFill>
                <a:latin typeface="Tahoma"/>
                <a:cs typeface="Tahoma"/>
              </a:rPr>
              <a:t>operators,  control constructs and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arrays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3231" y="1688592"/>
            <a:ext cx="5849112" cy="1591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13169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80" dirty="0">
                <a:solidFill>
                  <a:srgbClr val="242424"/>
                </a:solidFill>
              </a:rPr>
              <a:t>Summ</a:t>
            </a:r>
            <a:r>
              <a:rPr sz="2600" spc="-175" dirty="0">
                <a:solidFill>
                  <a:srgbClr val="242424"/>
                </a:solidFill>
              </a:rPr>
              <a:t>a</a:t>
            </a:r>
            <a:r>
              <a:rPr sz="2600" spc="-90" dirty="0">
                <a:solidFill>
                  <a:srgbClr val="242424"/>
                </a:solidFill>
              </a:rPr>
              <a:t>r</a:t>
            </a:r>
            <a:r>
              <a:rPr sz="2600" dirty="0">
                <a:solidFill>
                  <a:srgbClr val="242424"/>
                </a:solidFill>
              </a:rPr>
              <a:t>y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77012" y="182880"/>
            <a:ext cx="8587740" cy="3520440"/>
            <a:chOff x="477012" y="182880"/>
            <a:chExt cx="8587740" cy="3520440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012" y="883920"/>
              <a:ext cx="5762244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0" y="1132332"/>
            <a:ext cx="4751832" cy="3668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74390" y="805108"/>
            <a:ext cx="19875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Q u </a:t>
            </a:r>
            <a:r>
              <a:rPr sz="2500" b="1" spc="-50" dirty="0">
                <a:solidFill>
                  <a:srgbClr val="001F5F"/>
                </a:solidFill>
                <a:latin typeface="Arial"/>
                <a:cs typeface="Arial"/>
              </a:rPr>
              <a:t>est </a:t>
            </a:r>
            <a:r>
              <a:rPr sz="2500" b="1" spc="235" dirty="0">
                <a:solidFill>
                  <a:srgbClr val="001F5F"/>
                </a:solidFill>
                <a:latin typeface="Arial"/>
                <a:cs typeface="Arial"/>
              </a:rPr>
              <a:t>io</a:t>
            </a:r>
            <a:r>
              <a:rPr sz="2500" b="1" spc="-4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n 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99731" y="149352"/>
            <a:ext cx="2098675" cy="443230"/>
            <a:chOff x="6999731" y="149352"/>
            <a:chExt cx="2098675" cy="443230"/>
          </a:xfrm>
        </p:grpSpPr>
        <p:sp>
          <p:nvSpPr>
            <p:cNvPr id="6" name="object 6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1923" y="161544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2072385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72385" y="417322"/>
                  </a:lnTo>
                  <a:lnTo>
                    <a:pt x="2072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2306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0" y="417322"/>
                  </a:moveTo>
                  <a:lnTo>
                    <a:pt x="2072385" y="417322"/>
                  </a:lnTo>
                  <a:lnTo>
                    <a:pt x="2072385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3279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10" dirty="0">
                <a:solidFill>
                  <a:srgbClr val="242424"/>
                </a:solidFill>
              </a:rPr>
              <a:t>Table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409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Contents</a:t>
            </a:r>
            <a:endParaRPr sz="2600"/>
          </a:p>
        </p:txBody>
      </p:sp>
      <p:sp>
        <p:nvSpPr>
          <p:cNvPr id="10" name="object 10"/>
          <p:cNvSpPr/>
          <p:nvPr/>
        </p:nvSpPr>
        <p:spPr>
          <a:xfrm>
            <a:off x="2866644" y="275844"/>
            <a:ext cx="35051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6688" y="248412"/>
            <a:ext cx="62483" cy="278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16808" y="301752"/>
            <a:ext cx="36574" cy="2164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176" y="800098"/>
            <a:ext cx="7717535" cy="4312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4168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40" dirty="0">
                <a:solidFill>
                  <a:srgbClr val="242424"/>
                </a:solidFill>
              </a:rPr>
              <a:t>Review</a:t>
            </a:r>
            <a:r>
              <a:rPr sz="2600" spc="-445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Questions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17576" y="182880"/>
            <a:ext cx="8646795" cy="3973195"/>
            <a:chOff x="417576" y="182880"/>
            <a:chExt cx="8646795" cy="3973195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576" y="1118616"/>
              <a:ext cx="5800344" cy="3037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4168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40" dirty="0">
                <a:solidFill>
                  <a:srgbClr val="242424"/>
                </a:solidFill>
              </a:rPr>
              <a:t>Review</a:t>
            </a:r>
            <a:r>
              <a:rPr sz="2600" spc="-445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Questions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420623" y="182880"/>
            <a:ext cx="8643620" cy="3625850"/>
            <a:chOff x="420623" y="182880"/>
            <a:chExt cx="8643620" cy="3625850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0623" y="941832"/>
              <a:ext cx="5849112" cy="28666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5751" y="247599"/>
            <a:ext cx="1663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242424"/>
                </a:solidFill>
                <a:latin typeface="Arial"/>
                <a:cs typeface="Arial"/>
              </a:rPr>
              <a:t>Review</a:t>
            </a:r>
            <a:r>
              <a:rPr sz="1800" spc="-25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242424"/>
                </a:solidFill>
                <a:latin typeface="Arial"/>
                <a:cs typeface="Arial"/>
              </a:rPr>
              <a:t>Questions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1188" y="182880"/>
            <a:ext cx="8703310" cy="3868420"/>
            <a:chOff x="361188" y="182880"/>
            <a:chExt cx="8703310" cy="3868420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1188" y="955548"/>
              <a:ext cx="5753100" cy="30952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5751" y="247599"/>
            <a:ext cx="1663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242424"/>
                </a:solidFill>
                <a:latin typeface="Arial"/>
                <a:cs typeface="Arial"/>
              </a:rPr>
              <a:t>Review</a:t>
            </a:r>
            <a:r>
              <a:rPr sz="1800" spc="-25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242424"/>
                </a:solidFill>
                <a:latin typeface="Arial"/>
                <a:cs typeface="Arial"/>
              </a:rPr>
              <a:t>Questions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3088" y="182880"/>
            <a:ext cx="8741410" cy="3253740"/>
            <a:chOff x="323088" y="182880"/>
            <a:chExt cx="8741410" cy="3253740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088" y="1018032"/>
              <a:ext cx="5762244" cy="24185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3583" y="210312"/>
            <a:ext cx="7786370" cy="4506595"/>
            <a:chOff x="1243583" y="210312"/>
            <a:chExt cx="7786370" cy="4506595"/>
          </a:xfrm>
        </p:grpSpPr>
        <p:sp>
          <p:nvSpPr>
            <p:cNvPr id="4" name="object 4"/>
            <p:cNvSpPr/>
            <p:nvPr/>
          </p:nvSpPr>
          <p:spPr>
            <a:xfrm>
              <a:off x="1243583" y="556260"/>
              <a:ext cx="6624828" cy="416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5751" y="247599"/>
            <a:ext cx="1663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242424"/>
                </a:solidFill>
                <a:latin typeface="Arial"/>
                <a:cs typeface="Arial"/>
              </a:rPr>
              <a:t>Review</a:t>
            </a:r>
            <a:r>
              <a:rPr sz="1800" spc="-25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242424"/>
                </a:solidFill>
                <a:latin typeface="Arial"/>
                <a:cs typeface="Arial"/>
              </a:rPr>
              <a:t>Questions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7012" y="182880"/>
            <a:ext cx="8587740" cy="2748280"/>
            <a:chOff x="477012" y="182880"/>
            <a:chExt cx="8587740" cy="2748280"/>
          </a:xfrm>
        </p:grpSpPr>
        <p:sp>
          <p:nvSpPr>
            <p:cNvPr id="8" name="object 8"/>
            <p:cNvSpPr/>
            <p:nvPr/>
          </p:nvSpPr>
          <p:spPr>
            <a:xfrm>
              <a:off x="7255764" y="195072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1794764" y="0"/>
                  </a:moveTo>
                  <a:lnTo>
                    <a:pt x="0" y="0"/>
                  </a:lnTo>
                  <a:lnTo>
                    <a:pt x="0" y="383666"/>
                  </a:lnTo>
                  <a:lnTo>
                    <a:pt x="1794764" y="383666"/>
                  </a:lnTo>
                  <a:lnTo>
                    <a:pt x="1794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6526" y="195834"/>
              <a:ext cx="1795145" cy="384175"/>
            </a:xfrm>
            <a:custGeom>
              <a:avLst/>
              <a:gdLst/>
              <a:ahLst/>
              <a:cxnLst/>
              <a:rect l="l" t="t" r="r" b="b"/>
              <a:pathLst>
                <a:path w="1795145" h="384175">
                  <a:moveTo>
                    <a:pt x="0" y="383666"/>
                  </a:moveTo>
                  <a:lnTo>
                    <a:pt x="1794764" y="383666"/>
                  </a:lnTo>
                  <a:lnTo>
                    <a:pt x="1794764" y="0"/>
                  </a:lnTo>
                  <a:lnTo>
                    <a:pt x="0" y="0"/>
                  </a:lnTo>
                  <a:lnTo>
                    <a:pt x="0" y="3836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012" y="1321308"/>
              <a:ext cx="5791200" cy="16093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32931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Lesson-2::</a:t>
            </a:r>
            <a:r>
              <a:rPr sz="1600" spc="-1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Good</a:t>
            </a:r>
            <a:r>
              <a:rPr sz="1600" spc="-21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Programming</a:t>
            </a:r>
            <a:r>
              <a:rPr sz="1600" spc="-2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Practices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1687" y="786384"/>
            <a:ext cx="4992623" cy="3282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833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Characteristics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 a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good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program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104" y="719328"/>
            <a:ext cx="4962144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2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833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Characteristics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 a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good</a:t>
            </a:r>
            <a:r>
              <a:rPr sz="1600" spc="-18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42424"/>
                </a:solidFill>
                <a:latin typeface="Arial"/>
                <a:cs typeface="Arial"/>
              </a:rPr>
              <a:t>program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5152" y="725424"/>
            <a:ext cx="5096256" cy="3529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3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21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Naming</a:t>
            </a:r>
            <a:r>
              <a:rPr sz="1600" spc="-2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Conventions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774192"/>
            <a:ext cx="4587240" cy="242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4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21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Naming</a:t>
            </a:r>
            <a:r>
              <a:rPr sz="1600" spc="-2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Conventions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5591" y="780288"/>
            <a:ext cx="4928616" cy="3678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0" y="1132332"/>
            <a:ext cx="4751832" cy="3668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74390" y="805108"/>
            <a:ext cx="19875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Q u </a:t>
            </a:r>
            <a:r>
              <a:rPr sz="2500" b="1" spc="-50" dirty="0">
                <a:solidFill>
                  <a:srgbClr val="001F5F"/>
                </a:solidFill>
                <a:latin typeface="Arial"/>
                <a:cs typeface="Arial"/>
              </a:rPr>
              <a:t>est </a:t>
            </a:r>
            <a:r>
              <a:rPr sz="2500" b="1" spc="235" dirty="0">
                <a:solidFill>
                  <a:srgbClr val="001F5F"/>
                </a:solidFill>
                <a:latin typeface="Arial"/>
                <a:cs typeface="Arial"/>
              </a:rPr>
              <a:t>io</a:t>
            </a:r>
            <a:r>
              <a:rPr sz="2500" b="1" spc="-4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n 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99731" y="149352"/>
            <a:ext cx="2098675" cy="443230"/>
            <a:chOff x="6999731" y="149352"/>
            <a:chExt cx="2098675" cy="443230"/>
          </a:xfrm>
        </p:grpSpPr>
        <p:sp>
          <p:nvSpPr>
            <p:cNvPr id="6" name="object 6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1923" y="161544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2072385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72385" y="417322"/>
                  </a:lnTo>
                  <a:lnTo>
                    <a:pt x="2072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2306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0" y="417322"/>
                  </a:moveTo>
                  <a:lnTo>
                    <a:pt x="2072385" y="417322"/>
                  </a:lnTo>
                  <a:lnTo>
                    <a:pt x="2072385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3279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10" dirty="0">
                <a:solidFill>
                  <a:srgbClr val="242424"/>
                </a:solidFill>
              </a:rPr>
              <a:t>Table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409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Contents</a:t>
            </a:r>
            <a:endParaRPr sz="2600"/>
          </a:p>
        </p:txBody>
      </p:sp>
      <p:sp>
        <p:nvSpPr>
          <p:cNvPr id="10" name="object 10"/>
          <p:cNvSpPr/>
          <p:nvPr/>
        </p:nvSpPr>
        <p:spPr>
          <a:xfrm>
            <a:off x="2866644" y="274320"/>
            <a:ext cx="35051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6688" y="246888"/>
            <a:ext cx="62483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9600" y="827532"/>
            <a:ext cx="7367016" cy="3793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21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Naming</a:t>
            </a:r>
            <a:r>
              <a:rPr sz="1600" spc="-2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Conventions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3816" y="841248"/>
            <a:ext cx="4532376" cy="2810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6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21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Naming</a:t>
            </a:r>
            <a:r>
              <a:rPr sz="1600" spc="-2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Conventions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871728"/>
            <a:ext cx="5266944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7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721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Naming</a:t>
            </a:r>
            <a:r>
              <a:rPr sz="1600" spc="-2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Conventions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4840" y="789432"/>
            <a:ext cx="4937760" cy="3764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8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938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Optimum</a:t>
            </a: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NameLength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7616" y="893064"/>
            <a:ext cx="4632960" cy="2819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9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938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solidFill>
                  <a:srgbClr val="242424"/>
                </a:solidFill>
                <a:latin typeface="Arial"/>
                <a:cs typeface="Arial"/>
              </a:rPr>
              <a:t>Optimum</a:t>
            </a: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NameLength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0391" y="707136"/>
            <a:ext cx="4416552" cy="392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10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511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Layout</a:t>
            </a:r>
            <a:r>
              <a:rPr sz="1600" spc="-2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242424"/>
                </a:solidFill>
                <a:latin typeface="Arial"/>
                <a:cs typeface="Arial"/>
              </a:rPr>
              <a:t>Techniques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3063" y="1060704"/>
            <a:ext cx="5288279" cy="2179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11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511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Layout</a:t>
            </a:r>
            <a:r>
              <a:rPr sz="1600" spc="-2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242424"/>
                </a:solidFill>
                <a:latin typeface="Arial"/>
                <a:cs typeface="Arial"/>
              </a:rPr>
              <a:t>Techniques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1895" y="725424"/>
            <a:ext cx="5721096" cy="3209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12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579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Layout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6008" y="777240"/>
            <a:ext cx="5199888" cy="2798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13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579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Layout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000" y="923544"/>
            <a:ext cx="3941064" cy="1164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14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579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Layout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6008" y="777240"/>
            <a:ext cx="5199888" cy="2798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8828"/>
            <a:ext cx="9143999" cy="397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0" y="1132332"/>
            <a:ext cx="4751832" cy="3668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74390" y="805108"/>
            <a:ext cx="19875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Q u </a:t>
            </a:r>
            <a:r>
              <a:rPr sz="2500" b="1" spc="-50" dirty="0">
                <a:solidFill>
                  <a:srgbClr val="001F5F"/>
                </a:solidFill>
                <a:latin typeface="Arial"/>
                <a:cs typeface="Arial"/>
              </a:rPr>
              <a:t>est </a:t>
            </a:r>
            <a:r>
              <a:rPr sz="2500" b="1" spc="235" dirty="0">
                <a:solidFill>
                  <a:srgbClr val="001F5F"/>
                </a:solidFill>
                <a:latin typeface="Arial"/>
                <a:cs typeface="Arial"/>
              </a:rPr>
              <a:t>io</a:t>
            </a:r>
            <a:r>
              <a:rPr sz="2500" b="1" spc="-4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1F5F"/>
                </a:solidFill>
                <a:latin typeface="Arial"/>
                <a:cs typeface="Arial"/>
              </a:rPr>
              <a:t>n 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99731" y="149352"/>
            <a:ext cx="2098675" cy="443230"/>
            <a:chOff x="6999731" y="149352"/>
            <a:chExt cx="2098675" cy="443230"/>
          </a:xfrm>
        </p:grpSpPr>
        <p:sp>
          <p:nvSpPr>
            <p:cNvPr id="6" name="object 6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1923" y="161544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2072385" y="0"/>
                  </a:moveTo>
                  <a:lnTo>
                    <a:pt x="0" y="0"/>
                  </a:lnTo>
                  <a:lnTo>
                    <a:pt x="0" y="417322"/>
                  </a:lnTo>
                  <a:lnTo>
                    <a:pt x="2072385" y="417322"/>
                  </a:lnTo>
                  <a:lnTo>
                    <a:pt x="2072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2306"/>
              <a:ext cx="2072639" cy="417830"/>
            </a:xfrm>
            <a:custGeom>
              <a:avLst/>
              <a:gdLst/>
              <a:ahLst/>
              <a:cxnLst/>
              <a:rect l="l" t="t" r="r" b="b"/>
              <a:pathLst>
                <a:path w="2072640" h="417830">
                  <a:moveTo>
                    <a:pt x="0" y="417322"/>
                  </a:moveTo>
                  <a:lnTo>
                    <a:pt x="2072385" y="417322"/>
                  </a:lnTo>
                  <a:lnTo>
                    <a:pt x="2072385" y="0"/>
                  </a:lnTo>
                  <a:lnTo>
                    <a:pt x="0" y="0"/>
                  </a:lnTo>
                  <a:lnTo>
                    <a:pt x="0" y="4173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5751" y="178689"/>
            <a:ext cx="23279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10" dirty="0">
                <a:solidFill>
                  <a:srgbClr val="242424"/>
                </a:solidFill>
              </a:rPr>
              <a:t>Table </a:t>
            </a:r>
            <a:r>
              <a:rPr sz="2600" dirty="0">
                <a:solidFill>
                  <a:srgbClr val="242424"/>
                </a:solidFill>
              </a:rPr>
              <a:t>of</a:t>
            </a:r>
            <a:r>
              <a:rPr sz="2600" spc="-409" dirty="0">
                <a:solidFill>
                  <a:srgbClr val="242424"/>
                </a:solidFill>
              </a:rPr>
              <a:t> </a:t>
            </a:r>
            <a:r>
              <a:rPr sz="2600" spc="-105" dirty="0">
                <a:solidFill>
                  <a:srgbClr val="242424"/>
                </a:solidFill>
              </a:rPr>
              <a:t>Contents</a:t>
            </a:r>
            <a:endParaRPr sz="2600"/>
          </a:p>
        </p:txBody>
      </p:sp>
      <p:sp>
        <p:nvSpPr>
          <p:cNvPr id="10" name="object 10"/>
          <p:cNvSpPr/>
          <p:nvPr/>
        </p:nvSpPr>
        <p:spPr>
          <a:xfrm>
            <a:off x="2866644" y="274320"/>
            <a:ext cx="35051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6688" y="246888"/>
            <a:ext cx="62483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3083" y="827532"/>
            <a:ext cx="7196328" cy="38282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40648" y="4796664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182" y="4828364"/>
            <a:ext cx="6318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EC0"/>
                </a:solidFill>
                <a:latin typeface="Tahoma"/>
                <a:cs typeface="Tahoma"/>
              </a:rPr>
              <a:t>Slide</a:t>
            </a:r>
            <a:r>
              <a:rPr sz="1200" b="1" spc="-9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E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579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Layout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0391" y="819912"/>
            <a:ext cx="5516880" cy="2737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16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569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242424"/>
                </a:solidFill>
                <a:latin typeface="Arial"/>
                <a:cs typeface="Arial"/>
              </a:rPr>
              <a:t>Layout</a:t>
            </a:r>
            <a:r>
              <a:rPr sz="1600" spc="-24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10" dirty="0">
                <a:solidFill>
                  <a:srgbClr val="242424"/>
                </a:solidFill>
                <a:latin typeface="Arial"/>
                <a:cs typeface="Arial"/>
              </a:rPr>
              <a:t>Techniques: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746760"/>
            <a:ext cx="4751832" cy="392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17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014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Self-Documenting</a:t>
            </a:r>
            <a:r>
              <a:rPr sz="1600" spc="-2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Code: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2208" y="896112"/>
            <a:ext cx="4663440" cy="2468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18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014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242424"/>
                </a:solidFill>
                <a:latin typeface="Arial"/>
                <a:cs typeface="Arial"/>
              </a:rPr>
              <a:t>Self-Documenting</a:t>
            </a:r>
            <a:r>
              <a:rPr sz="1600" spc="-26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Code: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3983" y="969264"/>
            <a:ext cx="5071872" cy="1767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19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59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Kinds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</a:t>
            </a:r>
            <a:r>
              <a:rPr sz="1600" spc="-2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comments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8576" y="819912"/>
            <a:ext cx="5486400" cy="2438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20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59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242424"/>
                </a:solidFill>
                <a:latin typeface="Arial"/>
                <a:cs typeface="Arial"/>
              </a:rPr>
              <a:t>Kinds </a:t>
            </a:r>
            <a:r>
              <a:rPr sz="1600" spc="-5" dirty="0">
                <a:solidFill>
                  <a:srgbClr val="242424"/>
                </a:solidFill>
                <a:latin typeface="Arial"/>
                <a:cs typeface="Arial"/>
              </a:rPr>
              <a:t>of</a:t>
            </a:r>
            <a:r>
              <a:rPr sz="1600" spc="-2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comments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832104"/>
            <a:ext cx="5949696" cy="3307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21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01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Commenting</a:t>
            </a:r>
            <a:r>
              <a:rPr sz="1600" spc="-3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242424"/>
                </a:solidFill>
                <a:latin typeface="Arial"/>
                <a:cs typeface="Arial"/>
              </a:rPr>
              <a:t>Techniques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774192"/>
            <a:ext cx="4943856" cy="2569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22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201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242424"/>
                </a:solidFill>
                <a:latin typeface="Arial"/>
                <a:cs typeface="Arial"/>
              </a:rPr>
              <a:t>Commenting</a:t>
            </a:r>
            <a:r>
              <a:rPr sz="1600" spc="-32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242424"/>
                </a:solidFill>
                <a:latin typeface="Arial"/>
                <a:cs typeface="Arial"/>
              </a:rPr>
              <a:t>Techniques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6383" y="728472"/>
            <a:ext cx="5550408" cy="3819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23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109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Maintainable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871728"/>
            <a:ext cx="5105400" cy="2657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24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056" y="265252"/>
            <a:ext cx="1109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242424"/>
                </a:solidFill>
                <a:latin typeface="Arial"/>
                <a:cs typeface="Arial"/>
              </a:rPr>
              <a:t>Maintainable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3672" y="914400"/>
            <a:ext cx="5919216" cy="1377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3696" y="4799712"/>
            <a:ext cx="72072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EC0"/>
                </a:solidFill>
                <a:latin typeface="Tahoma"/>
                <a:cs typeface="Tahoma"/>
              </a:rPr>
              <a:t>Course</a:t>
            </a:r>
            <a:r>
              <a:rPr sz="1200" spc="-120" dirty="0">
                <a:solidFill>
                  <a:srgbClr val="006E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E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75" dirty="0"/>
              <a:t> </a:t>
            </a:r>
            <a:r>
              <a:rPr b="0" dirty="0">
                <a:latin typeface="Tahoma"/>
                <a:cs typeface="Tahoma"/>
              </a:rPr>
              <a:t>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8987</Words>
  <Application>Microsoft Office PowerPoint</Application>
  <PresentationFormat>Custom</PresentationFormat>
  <Paragraphs>1385</Paragraphs>
  <Slides>358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358</vt:i4>
      </vt:variant>
    </vt:vector>
  </HeadingPairs>
  <TitlesOfParts>
    <vt:vector size="359" baseType="lpstr">
      <vt:lpstr>Office Theme</vt:lpstr>
      <vt:lpstr>Slide 1</vt:lpstr>
      <vt:lpstr>Course Goals And Non Goals</vt:lpstr>
      <vt:lpstr>Intended Audience</vt:lpstr>
      <vt:lpstr>Day wise Schedule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Slide 12</vt:lpstr>
      <vt:lpstr>What is a Program?</vt:lpstr>
      <vt:lpstr>What is a Program?</vt:lpstr>
      <vt:lpstr>Application, Program And Software</vt:lpstr>
      <vt:lpstr>Industry LevelProjects</vt:lpstr>
      <vt:lpstr>Industry LevelProjects</vt:lpstr>
      <vt:lpstr>Industry Level projects</vt:lpstr>
      <vt:lpstr>Skil s Required</vt:lpstr>
      <vt:lpstr>Skil s Required</vt:lpstr>
      <vt:lpstr>Types of Projects in Industry</vt:lpstr>
      <vt:lpstr>Types of Projects in Industry</vt:lpstr>
      <vt:lpstr>SDLCprocess of Waterfall Model</vt:lpstr>
      <vt:lpstr>SDLCprocess of Waterfall Model</vt:lpstr>
      <vt:lpstr>Requirement Analysis Phase</vt:lpstr>
      <vt:lpstr>Requirement Analysis Phase</vt:lpstr>
      <vt:lpstr>LAB-CaseStudy-ATM</vt:lpstr>
      <vt:lpstr>LAB-CaseStudy-ATM(Cont..)</vt:lpstr>
      <vt:lpstr>Design Phase</vt:lpstr>
      <vt:lpstr>Design Phase</vt:lpstr>
      <vt:lpstr>Design Phase</vt:lpstr>
      <vt:lpstr>Design Phase</vt:lpstr>
      <vt:lpstr>Design Phase</vt:lpstr>
      <vt:lpstr>Coding</vt:lpstr>
      <vt:lpstr>Coding</vt:lpstr>
      <vt:lpstr>Review</vt:lpstr>
      <vt:lpstr>Testing</vt:lpstr>
      <vt:lpstr>Micro-Level Plan</vt:lpstr>
      <vt:lpstr>Micro-Level Plan</vt:lpstr>
      <vt:lpstr>Deliverables</vt:lpstr>
      <vt:lpstr>Student Syndrome</vt:lpstr>
      <vt:lpstr>What is Pseudocode?</vt:lpstr>
      <vt:lpstr>Why Pseudocode ?</vt:lpstr>
      <vt:lpstr>How to Write Pseudocode</vt:lpstr>
      <vt:lpstr>Best Practices of Writing Pseudocode</vt:lpstr>
      <vt:lpstr>Best Practices of Writing Pseudocode</vt:lpstr>
      <vt:lpstr>Example of Pseudocode</vt:lpstr>
      <vt:lpstr>What are Variables,Constants And Datatypes?</vt:lpstr>
      <vt:lpstr>Fundamental Datatypes</vt:lpstr>
      <vt:lpstr>Composite Datatypes</vt:lpstr>
      <vt:lpstr>Composite Datatypes</vt:lpstr>
      <vt:lpstr>Statement, Operators And Expressions</vt:lpstr>
      <vt:lpstr>Statement, Operators And Expressions</vt:lpstr>
      <vt:lpstr>Arithmetic Operators</vt:lpstr>
      <vt:lpstr>Slide 55</vt:lpstr>
      <vt:lpstr>Logical Operators</vt:lpstr>
      <vt:lpstr>Ternary/Conditional Operator</vt:lpstr>
      <vt:lpstr>Introduction to Controlconstructs</vt:lpstr>
      <vt:lpstr>Control Constructs - Sequence</vt:lpstr>
      <vt:lpstr>Control Constructs - Selection</vt:lpstr>
      <vt:lpstr>Control Constructs – looping Statements</vt:lpstr>
      <vt:lpstr>Control Constructs – Looping Statements (contd..)</vt:lpstr>
      <vt:lpstr>Guidelines for conditional Statements</vt:lpstr>
      <vt:lpstr>Guidelines for LoopingStatements</vt:lpstr>
      <vt:lpstr>Demo: Variables, Operators And Control Constructs</vt:lpstr>
      <vt:lpstr>Introduction to Arrays</vt:lpstr>
      <vt:lpstr>Example of Array</vt:lpstr>
      <vt:lpstr>Write pseudocode for all the assignments mentioned in Lab 1 for practicing on the usage of variables, operators,  control constructs and arrays</vt:lpstr>
      <vt:lpstr>Summary</vt:lpstr>
      <vt:lpstr>Review Questions</vt:lpstr>
      <vt:lpstr>Review Questions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Revised code</vt:lpstr>
      <vt:lpstr>Revised code</vt:lpstr>
      <vt:lpstr>Slide 151</vt:lpstr>
      <vt:lpstr>Slide 152</vt:lpstr>
      <vt:lpstr>Slide 153</vt:lpstr>
      <vt:lpstr>Slide 154</vt:lpstr>
      <vt:lpstr>Slide 155</vt:lpstr>
      <vt:lpstr>Defects introduced in the program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Refactoring task to the code issue it addresses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Examples-order of growth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Algorithm Design Techniques</vt:lpstr>
      <vt:lpstr>Brute force – Bubble Sort</vt:lpstr>
      <vt:lpstr>Bubble Sort Algorithm</vt:lpstr>
      <vt:lpstr>Divide and Conquer</vt:lpstr>
      <vt:lpstr>Divide and Conquer – Merge Sort</vt:lpstr>
      <vt:lpstr>ADT - Divide and Conquer</vt:lpstr>
      <vt:lpstr>Decrease and Conquer – Insertion sort</vt:lpstr>
      <vt:lpstr>Insertion Sort - Example</vt:lpstr>
      <vt:lpstr>Insertion Sort - Features</vt:lpstr>
      <vt:lpstr>Backtracking – N Queens Problem</vt:lpstr>
      <vt:lpstr>Backtracking – N Queens Problem</vt:lpstr>
      <vt:lpstr>Backtracking – N Queens Problem</vt:lpstr>
      <vt:lpstr>Backtracking – N Queens Problem</vt:lpstr>
      <vt:lpstr>Branch and Bound – Assignment Problem</vt:lpstr>
      <vt:lpstr>Branch and Bound – Assignment Problem</vt:lpstr>
      <vt:lpstr>Branch and Bound – Assignment Problem</vt:lpstr>
      <vt:lpstr>Branch and Bound – Assignment Problem</vt:lpstr>
      <vt:lpstr>Branch and Bound – Assignment Problem</vt:lpstr>
      <vt:lpstr>Branch and Bound – Assignment Problem</vt:lpstr>
      <vt:lpstr>Slide 234</vt:lpstr>
      <vt:lpstr>Summary</vt:lpstr>
      <vt:lpstr>Review Questions</vt:lpstr>
      <vt:lpstr>Review Questions</vt:lpstr>
      <vt:lpstr>Slide 238</vt:lpstr>
      <vt:lpstr>What is Exception Handling</vt:lpstr>
      <vt:lpstr>What is Exception Handling</vt:lpstr>
      <vt:lpstr>Importance of Exception Handling</vt:lpstr>
      <vt:lpstr>Guidelines for Creating Exception Handlers</vt:lpstr>
      <vt:lpstr>Guidelines for Creating Exception Handlers</vt:lpstr>
      <vt:lpstr>Case Study - 1</vt:lpstr>
      <vt:lpstr>Case Study - 1</vt:lpstr>
      <vt:lpstr>Case Study - 1</vt:lpstr>
      <vt:lpstr>Common Issues</vt:lpstr>
      <vt:lpstr>Common Issues</vt:lpstr>
      <vt:lpstr>Common Issues</vt:lpstr>
      <vt:lpstr>Common Issues</vt:lpstr>
      <vt:lpstr>Case Study - 2</vt:lpstr>
      <vt:lpstr>Case Study - 2</vt:lpstr>
      <vt:lpstr>Case Study - 2</vt:lpstr>
      <vt:lpstr>Case Study - 2</vt:lpstr>
      <vt:lpstr>Exception Handling</vt:lpstr>
      <vt:lpstr>What is Defensive programming</vt:lpstr>
      <vt:lpstr>Purpose of Defensive Programming</vt:lpstr>
      <vt:lpstr>Techniques of Defensive Programming</vt:lpstr>
      <vt:lpstr>Techniques of Defensive Programming</vt:lpstr>
      <vt:lpstr>Demo: Exception Handling And defensive programming</vt:lpstr>
      <vt:lpstr>Write pseudocode to test the concept of handling exceptional scenarios.</vt:lpstr>
      <vt:lpstr>Summary</vt:lpstr>
      <vt:lpstr>Review Questions</vt:lpstr>
      <vt:lpstr>Review Questions</vt:lpstr>
      <vt:lpstr>Lesson 6::Software Reviews and Testing</vt:lpstr>
      <vt:lpstr>What is Software Testing?</vt:lpstr>
      <vt:lpstr>What is Software Testing?</vt:lpstr>
      <vt:lpstr>Successful Test</vt:lpstr>
      <vt:lpstr>Debugging</vt:lpstr>
      <vt:lpstr>Debugging</vt:lpstr>
      <vt:lpstr>Debugging Techniques</vt:lpstr>
      <vt:lpstr>Debugging Techniques</vt:lpstr>
      <vt:lpstr>Comparison</vt:lpstr>
      <vt:lpstr>Testing Principles</vt:lpstr>
      <vt:lpstr>What is Testccase?</vt:lpstr>
      <vt:lpstr>Testcase Example</vt:lpstr>
      <vt:lpstr>Test cases Examples</vt:lpstr>
      <vt:lpstr>Test cases Examples</vt:lpstr>
      <vt:lpstr>How to write testcases</vt:lpstr>
      <vt:lpstr>How to write test cases</vt:lpstr>
      <vt:lpstr>How to write test cases</vt:lpstr>
      <vt:lpstr>How to write test cases</vt:lpstr>
      <vt:lpstr>How to write test cases</vt:lpstr>
      <vt:lpstr>Guidelines for implementing Test cases</vt:lpstr>
      <vt:lpstr>Guidelines for implementing Test cases</vt:lpstr>
      <vt:lpstr>Demo : Test case Creation</vt:lpstr>
      <vt:lpstr>Exhaustive and Economic Testing</vt:lpstr>
      <vt:lpstr>Exhaustive and Economic Testing</vt:lpstr>
      <vt:lpstr>Testing Techniques</vt:lpstr>
      <vt:lpstr>Testing Techniques</vt:lpstr>
      <vt:lpstr>Definition of static testing</vt:lpstr>
      <vt:lpstr>Definition of static testing</vt:lpstr>
      <vt:lpstr>Static Testing methods</vt:lpstr>
      <vt:lpstr>Static Testing methods</vt:lpstr>
      <vt:lpstr>Dynamic Testing</vt:lpstr>
      <vt:lpstr>Dynamic Testing</vt:lpstr>
      <vt:lpstr>Black box Testing: Features and Techniques</vt:lpstr>
      <vt:lpstr>Black box Testing: Features and Techniques</vt:lpstr>
      <vt:lpstr>Equivalence Partitioning</vt:lpstr>
      <vt:lpstr>Equivalence Partitioning</vt:lpstr>
      <vt:lpstr>Boundary Value Analysis</vt:lpstr>
      <vt:lpstr>Boundary Value Analysis</vt:lpstr>
      <vt:lpstr>Error Guessing</vt:lpstr>
      <vt:lpstr>Error Guessing</vt:lpstr>
      <vt:lpstr>White Box Testing:Features</vt:lpstr>
      <vt:lpstr>Control Structure Testing</vt:lpstr>
      <vt:lpstr>Statement Coverage</vt:lpstr>
      <vt:lpstr>Statement Coverage</vt:lpstr>
      <vt:lpstr>Decision Coverage</vt:lpstr>
      <vt:lpstr>Decision Coverage</vt:lpstr>
      <vt:lpstr>Condition Coverage</vt:lpstr>
      <vt:lpstr>Condition Coverage</vt:lpstr>
      <vt:lpstr>Condition Coverage</vt:lpstr>
      <vt:lpstr>Condition Coverage</vt:lpstr>
      <vt:lpstr>Condition Coverage</vt:lpstr>
      <vt:lpstr>Loop Testing</vt:lpstr>
      <vt:lpstr>Loop Testing</vt:lpstr>
      <vt:lpstr>Path Testing</vt:lpstr>
      <vt:lpstr>Path Testing</vt:lpstr>
      <vt:lpstr>Data Flow Testing</vt:lpstr>
      <vt:lpstr>Testing Approaches are</vt:lpstr>
      <vt:lpstr>Testing Approaches are</vt:lpstr>
      <vt:lpstr>Unit Testing</vt:lpstr>
      <vt:lpstr>Unit Testing</vt:lpstr>
      <vt:lpstr>Integration Testing</vt:lpstr>
      <vt:lpstr>Integration Testing</vt:lpstr>
      <vt:lpstr>Top down Integration Testing</vt:lpstr>
      <vt:lpstr>Top down Integration Testing</vt:lpstr>
      <vt:lpstr>Bottom up Integration Testing</vt:lpstr>
      <vt:lpstr>Bottom up Integration Testing</vt:lpstr>
      <vt:lpstr>What is System Testing</vt:lpstr>
      <vt:lpstr>What is System Testing</vt:lpstr>
      <vt:lpstr>Validation Testing</vt:lpstr>
      <vt:lpstr>AcceptanceTesting</vt:lpstr>
      <vt:lpstr>AcceptanceTesting</vt:lpstr>
      <vt:lpstr>Regression Testing</vt:lpstr>
      <vt:lpstr>Regression Testing</vt:lpstr>
      <vt:lpstr>Slide 338</vt:lpstr>
      <vt:lpstr>Lesson Summary</vt:lpstr>
      <vt:lpstr>Review Questions</vt:lpstr>
      <vt:lpstr>Review Questions</vt:lpstr>
      <vt:lpstr>Review Match the following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Programming Foundation With Pseudocode Lab Book</vt:lpstr>
      <vt:lpstr>Slide 358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Paidi Sireesha</dc:creator>
  <cp:lastModifiedBy>New</cp:lastModifiedBy>
  <cp:revision>1</cp:revision>
  <dcterms:created xsi:type="dcterms:W3CDTF">2021-11-17T12:20:13Z</dcterms:created>
  <dcterms:modified xsi:type="dcterms:W3CDTF">2021-11-17T12:22:45Z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2021-11-17T00:00:00Z</vt:filetime>
  </property>
</Properties>
</file>